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61" r:id="rId2"/>
    <p:sldId id="262" r:id="rId3"/>
    <p:sldId id="263" r:id="rId4"/>
    <p:sldId id="256" r:id="rId5"/>
    <p:sldId id="257" r:id="rId6"/>
    <p:sldId id="258" r:id="rId7"/>
    <p:sldId id="259" r:id="rId8"/>
    <p:sldId id="260" r:id="rId9"/>
    <p:sldId id="264" r:id="rId10"/>
    <p:sldId id="265" r:id="rId11"/>
    <p:sldId id="266" r:id="rId12"/>
    <p:sldId id="267" r:id="rId13"/>
    <p:sldId id="268" r:id="rId14"/>
    <p:sldId id="269" r:id="rId15"/>
    <p:sldId id="270" r:id="rId16"/>
    <p:sldId id="271" r:id="rId17"/>
    <p:sldId id="277" r:id="rId18"/>
    <p:sldId id="276" r:id="rId19"/>
    <p:sldId id="275" r:id="rId20"/>
    <p:sldId id="274" r:id="rId21"/>
    <p:sldId id="278" r:id="rId22"/>
    <p:sldId id="279" r:id="rId23"/>
    <p:sldId id="280"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uglas" initials="AD" lastIdx="1" clrIdx="0">
    <p:extLst>
      <p:ext uri="{19B8F6BF-5375-455C-9EA6-DF929625EA0E}">
        <p15:presenceInfo xmlns:p15="http://schemas.microsoft.com/office/powerpoint/2012/main" userId="f00e315d48384b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874"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74DAE2-ACCD-4AB6-80CB-3E187552F705}" type="datetimeFigureOut">
              <a:rPr lang="en-US" smtClean="0"/>
              <a:t>1/11/2026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16608B-D3E1-4220-9635-B587DD9F021B}" type="slidenum">
              <a:rPr lang="en-US" smtClean="0"/>
              <a:t>‹#›</a:t>
            </a:fld>
            <a:endParaRPr lang="en-US"/>
          </a:p>
        </p:txBody>
      </p:sp>
    </p:spTree>
    <p:extLst>
      <p:ext uri="{BB962C8B-B14F-4D97-AF65-F5344CB8AC3E}">
        <p14:creationId xmlns:p14="http://schemas.microsoft.com/office/powerpoint/2010/main" val="1007447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6608B-D3E1-4220-9635-B587DD9F021B}" type="slidenum">
              <a:rPr lang="en-US" smtClean="0"/>
              <a:t>23</a:t>
            </a:fld>
            <a:endParaRPr lang="en-US"/>
          </a:p>
        </p:txBody>
      </p:sp>
    </p:spTree>
    <p:extLst>
      <p:ext uri="{BB962C8B-B14F-4D97-AF65-F5344CB8AC3E}">
        <p14:creationId xmlns:p14="http://schemas.microsoft.com/office/powerpoint/2010/main" val="439332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3ECD6-5389-4715-AF88-AE118FE1FA2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5A2AC68-6304-4258-ADFC-1A1D319441D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602EB07-61B1-4DCF-861C-8C1076732D1D}"/>
              </a:ext>
            </a:extLst>
          </p:cNvPr>
          <p:cNvSpPr>
            <a:spLocks noGrp="1"/>
          </p:cNvSpPr>
          <p:nvPr>
            <p:ph type="dt" sz="half" idx="10"/>
          </p:nvPr>
        </p:nvSpPr>
        <p:spPr/>
        <p:txBody>
          <a:bodyPr/>
          <a:lstStyle/>
          <a:p>
            <a:fld id="{DC7A0047-998B-4253-91CE-62375E152007}" type="datetimeFigureOut">
              <a:rPr lang="en-US" smtClean="0"/>
              <a:t>1/11/2026</a:t>
            </a:fld>
            <a:endParaRPr lang="en-US"/>
          </a:p>
        </p:txBody>
      </p:sp>
      <p:sp>
        <p:nvSpPr>
          <p:cNvPr id="5" name="Footer Placeholder 4">
            <a:extLst>
              <a:ext uri="{FF2B5EF4-FFF2-40B4-BE49-F238E27FC236}">
                <a16:creationId xmlns:a16="http://schemas.microsoft.com/office/drawing/2014/main" id="{3135ED9C-7D0C-4DFB-991F-0D83E1C539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57EC35-3212-46E7-A287-B88BF4B704C5}"/>
              </a:ext>
            </a:extLst>
          </p:cNvPr>
          <p:cNvSpPr>
            <a:spLocks noGrp="1"/>
          </p:cNvSpPr>
          <p:nvPr>
            <p:ph type="sldNum" sz="quarter" idx="12"/>
          </p:nvPr>
        </p:nvSpPr>
        <p:spPr/>
        <p:txBody>
          <a:bodyPr/>
          <a:lstStyle/>
          <a:p>
            <a:fld id="{503F1511-4295-4811-8BE8-E75D24E7788F}" type="slidenum">
              <a:rPr lang="en-US" smtClean="0"/>
              <a:t>‹#›</a:t>
            </a:fld>
            <a:endParaRPr lang="en-US"/>
          </a:p>
        </p:txBody>
      </p:sp>
    </p:spTree>
    <p:extLst>
      <p:ext uri="{BB962C8B-B14F-4D97-AF65-F5344CB8AC3E}">
        <p14:creationId xmlns:p14="http://schemas.microsoft.com/office/powerpoint/2010/main" val="36273397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2D356-DE2B-4A23-8CC6-8CD48F18088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DA24404-CE49-45AF-ACCA-8C758D9AEBD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A23277-59D9-44E2-8B03-2809BE6E7F8A}"/>
              </a:ext>
            </a:extLst>
          </p:cNvPr>
          <p:cNvSpPr>
            <a:spLocks noGrp="1"/>
          </p:cNvSpPr>
          <p:nvPr>
            <p:ph type="dt" sz="half" idx="10"/>
          </p:nvPr>
        </p:nvSpPr>
        <p:spPr/>
        <p:txBody>
          <a:bodyPr/>
          <a:lstStyle/>
          <a:p>
            <a:fld id="{DC7A0047-998B-4253-91CE-62375E152007}" type="datetimeFigureOut">
              <a:rPr lang="en-US" smtClean="0"/>
              <a:t>1/11/2026</a:t>
            </a:fld>
            <a:endParaRPr lang="en-US"/>
          </a:p>
        </p:txBody>
      </p:sp>
      <p:sp>
        <p:nvSpPr>
          <p:cNvPr id="5" name="Footer Placeholder 4">
            <a:extLst>
              <a:ext uri="{FF2B5EF4-FFF2-40B4-BE49-F238E27FC236}">
                <a16:creationId xmlns:a16="http://schemas.microsoft.com/office/drawing/2014/main" id="{10EB4364-3E15-45F7-8D35-1B1BE91585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C7DAB2-7994-4D45-8F7B-0D49343AB06D}"/>
              </a:ext>
            </a:extLst>
          </p:cNvPr>
          <p:cNvSpPr>
            <a:spLocks noGrp="1"/>
          </p:cNvSpPr>
          <p:nvPr>
            <p:ph type="sldNum" sz="quarter" idx="12"/>
          </p:nvPr>
        </p:nvSpPr>
        <p:spPr/>
        <p:txBody>
          <a:bodyPr/>
          <a:lstStyle/>
          <a:p>
            <a:fld id="{503F1511-4295-4811-8BE8-E75D24E7788F}" type="slidenum">
              <a:rPr lang="en-US" smtClean="0"/>
              <a:t>‹#›</a:t>
            </a:fld>
            <a:endParaRPr lang="en-US"/>
          </a:p>
        </p:txBody>
      </p:sp>
    </p:spTree>
    <p:extLst>
      <p:ext uri="{BB962C8B-B14F-4D97-AF65-F5344CB8AC3E}">
        <p14:creationId xmlns:p14="http://schemas.microsoft.com/office/powerpoint/2010/main" val="36125415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EA88848-876E-4D3E-9505-A3553FC265E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A6A1E75-00C5-4C87-9C08-AA07F5F695E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034FAC-AA45-48F6-9377-CC3A75F897A7}"/>
              </a:ext>
            </a:extLst>
          </p:cNvPr>
          <p:cNvSpPr>
            <a:spLocks noGrp="1"/>
          </p:cNvSpPr>
          <p:nvPr>
            <p:ph type="dt" sz="half" idx="10"/>
          </p:nvPr>
        </p:nvSpPr>
        <p:spPr/>
        <p:txBody>
          <a:bodyPr/>
          <a:lstStyle/>
          <a:p>
            <a:fld id="{DC7A0047-998B-4253-91CE-62375E152007}" type="datetimeFigureOut">
              <a:rPr lang="en-US" smtClean="0"/>
              <a:t>1/11/2026</a:t>
            </a:fld>
            <a:endParaRPr lang="en-US"/>
          </a:p>
        </p:txBody>
      </p:sp>
      <p:sp>
        <p:nvSpPr>
          <p:cNvPr id="5" name="Footer Placeholder 4">
            <a:extLst>
              <a:ext uri="{FF2B5EF4-FFF2-40B4-BE49-F238E27FC236}">
                <a16:creationId xmlns:a16="http://schemas.microsoft.com/office/drawing/2014/main" id="{48950CAE-61D4-4A78-880C-0622816843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313039-F64E-4CFF-8793-08CC5E2615F4}"/>
              </a:ext>
            </a:extLst>
          </p:cNvPr>
          <p:cNvSpPr>
            <a:spLocks noGrp="1"/>
          </p:cNvSpPr>
          <p:nvPr>
            <p:ph type="sldNum" sz="quarter" idx="12"/>
          </p:nvPr>
        </p:nvSpPr>
        <p:spPr/>
        <p:txBody>
          <a:bodyPr/>
          <a:lstStyle/>
          <a:p>
            <a:fld id="{503F1511-4295-4811-8BE8-E75D24E7788F}" type="slidenum">
              <a:rPr lang="en-US" smtClean="0"/>
              <a:t>‹#›</a:t>
            </a:fld>
            <a:endParaRPr lang="en-US"/>
          </a:p>
        </p:txBody>
      </p:sp>
    </p:spTree>
    <p:extLst>
      <p:ext uri="{BB962C8B-B14F-4D97-AF65-F5344CB8AC3E}">
        <p14:creationId xmlns:p14="http://schemas.microsoft.com/office/powerpoint/2010/main" val="2678278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1B0AF4-33D1-4AE4-AAE9-9DC42AB59C2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5B482B-AF8F-471A-BCAB-73C5D8F2D9A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C96286-AAF8-4140-9A4B-99DA232B1B7E}"/>
              </a:ext>
            </a:extLst>
          </p:cNvPr>
          <p:cNvSpPr>
            <a:spLocks noGrp="1"/>
          </p:cNvSpPr>
          <p:nvPr>
            <p:ph type="dt" sz="half" idx="10"/>
          </p:nvPr>
        </p:nvSpPr>
        <p:spPr/>
        <p:txBody>
          <a:bodyPr/>
          <a:lstStyle/>
          <a:p>
            <a:fld id="{DC7A0047-998B-4253-91CE-62375E152007}" type="datetimeFigureOut">
              <a:rPr lang="en-US" smtClean="0"/>
              <a:t>1/11/2026</a:t>
            </a:fld>
            <a:endParaRPr lang="en-US"/>
          </a:p>
        </p:txBody>
      </p:sp>
      <p:sp>
        <p:nvSpPr>
          <p:cNvPr id="5" name="Footer Placeholder 4">
            <a:extLst>
              <a:ext uri="{FF2B5EF4-FFF2-40B4-BE49-F238E27FC236}">
                <a16:creationId xmlns:a16="http://schemas.microsoft.com/office/drawing/2014/main" id="{A1EF7673-BF81-4F8D-873A-E2335CD827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8CC03B-17A8-413E-8F35-F658B5E46FF5}"/>
              </a:ext>
            </a:extLst>
          </p:cNvPr>
          <p:cNvSpPr>
            <a:spLocks noGrp="1"/>
          </p:cNvSpPr>
          <p:nvPr>
            <p:ph type="sldNum" sz="quarter" idx="12"/>
          </p:nvPr>
        </p:nvSpPr>
        <p:spPr/>
        <p:txBody>
          <a:bodyPr/>
          <a:lstStyle/>
          <a:p>
            <a:fld id="{503F1511-4295-4811-8BE8-E75D24E7788F}" type="slidenum">
              <a:rPr lang="en-US" smtClean="0"/>
              <a:t>‹#›</a:t>
            </a:fld>
            <a:endParaRPr lang="en-US"/>
          </a:p>
        </p:txBody>
      </p:sp>
    </p:spTree>
    <p:extLst>
      <p:ext uri="{BB962C8B-B14F-4D97-AF65-F5344CB8AC3E}">
        <p14:creationId xmlns:p14="http://schemas.microsoft.com/office/powerpoint/2010/main" val="511562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7B9BA-B449-4F60-84C6-69C26B37D7A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87C9239-39DA-4298-840E-243015D8CA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C26737A-835B-4AAD-8A55-09B2A181E830}"/>
              </a:ext>
            </a:extLst>
          </p:cNvPr>
          <p:cNvSpPr>
            <a:spLocks noGrp="1"/>
          </p:cNvSpPr>
          <p:nvPr>
            <p:ph type="dt" sz="half" idx="10"/>
          </p:nvPr>
        </p:nvSpPr>
        <p:spPr/>
        <p:txBody>
          <a:bodyPr/>
          <a:lstStyle/>
          <a:p>
            <a:fld id="{DC7A0047-998B-4253-91CE-62375E152007}" type="datetimeFigureOut">
              <a:rPr lang="en-US" smtClean="0"/>
              <a:t>1/11/2026</a:t>
            </a:fld>
            <a:endParaRPr lang="en-US"/>
          </a:p>
        </p:txBody>
      </p:sp>
      <p:sp>
        <p:nvSpPr>
          <p:cNvPr id="5" name="Footer Placeholder 4">
            <a:extLst>
              <a:ext uri="{FF2B5EF4-FFF2-40B4-BE49-F238E27FC236}">
                <a16:creationId xmlns:a16="http://schemas.microsoft.com/office/drawing/2014/main" id="{A4A85A26-EB5D-4026-943D-D36BB5839F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458ACB-156A-45C1-AE5B-E139DEFF64E9}"/>
              </a:ext>
            </a:extLst>
          </p:cNvPr>
          <p:cNvSpPr>
            <a:spLocks noGrp="1"/>
          </p:cNvSpPr>
          <p:nvPr>
            <p:ph type="sldNum" sz="quarter" idx="12"/>
          </p:nvPr>
        </p:nvSpPr>
        <p:spPr/>
        <p:txBody>
          <a:bodyPr/>
          <a:lstStyle/>
          <a:p>
            <a:fld id="{503F1511-4295-4811-8BE8-E75D24E7788F}" type="slidenum">
              <a:rPr lang="en-US" smtClean="0"/>
              <a:t>‹#›</a:t>
            </a:fld>
            <a:endParaRPr lang="en-US"/>
          </a:p>
        </p:txBody>
      </p:sp>
    </p:spTree>
    <p:extLst>
      <p:ext uri="{BB962C8B-B14F-4D97-AF65-F5344CB8AC3E}">
        <p14:creationId xmlns:p14="http://schemas.microsoft.com/office/powerpoint/2010/main" val="498023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FF841-33CC-4B33-A1C6-E86C0F981DB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D599657-7469-4B16-A936-AB568D38449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6C9CCB9-0635-43BC-B63F-F392E95EBDA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8097BF5-3D91-4653-8133-F86AD6CAD24C}"/>
              </a:ext>
            </a:extLst>
          </p:cNvPr>
          <p:cNvSpPr>
            <a:spLocks noGrp="1"/>
          </p:cNvSpPr>
          <p:nvPr>
            <p:ph type="dt" sz="half" idx="10"/>
          </p:nvPr>
        </p:nvSpPr>
        <p:spPr/>
        <p:txBody>
          <a:bodyPr/>
          <a:lstStyle/>
          <a:p>
            <a:fld id="{DC7A0047-998B-4253-91CE-62375E152007}" type="datetimeFigureOut">
              <a:rPr lang="en-US" smtClean="0"/>
              <a:t>1/11/2026</a:t>
            </a:fld>
            <a:endParaRPr lang="en-US"/>
          </a:p>
        </p:txBody>
      </p:sp>
      <p:sp>
        <p:nvSpPr>
          <p:cNvPr id="6" name="Footer Placeholder 5">
            <a:extLst>
              <a:ext uri="{FF2B5EF4-FFF2-40B4-BE49-F238E27FC236}">
                <a16:creationId xmlns:a16="http://schemas.microsoft.com/office/drawing/2014/main" id="{6C26794C-83C2-4F6B-BA4D-16261C013EF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77EE8A-6AEF-4702-A503-E1C28C2BA55F}"/>
              </a:ext>
            </a:extLst>
          </p:cNvPr>
          <p:cNvSpPr>
            <a:spLocks noGrp="1"/>
          </p:cNvSpPr>
          <p:nvPr>
            <p:ph type="sldNum" sz="quarter" idx="12"/>
          </p:nvPr>
        </p:nvSpPr>
        <p:spPr/>
        <p:txBody>
          <a:bodyPr/>
          <a:lstStyle/>
          <a:p>
            <a:fld id="{503F1511-4295-4811-8BE8-E75D24E7788F}" type="slidenum">
              <a:rPr lang="en-US" smtClean="0"/>
              <a:t>‹#›</a:t>
            </a:fld>
            <a:endParaRPr lang="en-US"/>
          </a:p>
        </p:txBody>
      </p:sp>
    </p:spTree>
    <p:extLst>
      <p:ext uri="{BB962C8B-B14F-4D97-AF65-F5344CB8AC3E}">
        <p14:creationId xmlns:p14="http://schemas.microsoft.com/office/powerpoint/2010/main" val="1110508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4D768-0DAA-4651-AE09-57DF044242B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129FCD-B029-4545-904E-70452DBC18E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CD7C7DE-85B5-4763-92C5-9F470857A7C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C533761-33CB-43DE-9919-A239C4A428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F636601-F5E8-4DAA-8A0A-16E3CB9ACC8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4ED07C6-EFC2-49E8-BA21-1B00689C7664}"/>
              </a:ext>
            </a:extLst>
          </p:cNvPr>
          <p:cNvSpPr>
            <a:spLocks noGrp="1"/>
          </p:cNvSpPr>
          <p:nvPr>
            <p:ph type="dt" sz="half" idx="10"/>
          </p:nvPr>
        </p:nvSpPr>
        <p:spPr/>
        <p:txBody>
          <a:bodyPr/>
          <a:lstStyle/>
          <a:p>
            <a:fld id="{DC7A0047-998B-4253-91CE-62375E152007}" type="datetimeFigureOut">
              <a:rPr lang="en-US" smtClean="0"/>
              <a:t>1/11/2026</a:t>
            </a:fld>
            <a:endParaRPr lang="en-US"/>
          </a:p>
        </p:txBody>
      </p:sp>
      <p:sp>
        <p:nvSpPr>
          <p:cNvPr id="8" name="Footer Placeholder 7">
            <a:extLst>
              <a:ext uri="{FF2B5EF4-FFF2-40B4-BE49-F238E27FC236}">
                <a16:creationId xmlns:a16="http://schemas.microsoft.com/office/drawing/2014/main" id="{3FB01D0D-B720-409B-AADA-4C6E601F4AF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E3027B2-CD49-4645-9693-E526B970F293}"/>
              </a:ext>
            </a:extLst>
          </p:cNvPr>
          <p:cNvSpPr>
            <a:spLocks noGrp="1"/>
          </p:cNvSpPr>
          <p:nvPr>
            <p:ph type="sldNum" sz="quarter" idx="12"/>
          </p:nvPr>
        </p:nvSpPr>
        <p:spPr/>
        <p:txBody>
          <a:bodyPr/>
          <a:lstStyle/>
          <a:p>
            <a:fld id="{503F1511-4295-4811-8BE8-E75D24E7788F}" type="slidenum">
              <a:rPr lang="en-US" smtClean="0"/>
              <a:t>‹#›</a:t>
            </a:fld>
            <a:endParaRPr lang="en-US"/>
          </a:p>
        </p:txBody>
      </p:sp>
    </p:spTree>
    <p:extLst>
      <p:ext uri="{BB962C8B-B14F-4D97-AF65-F5344CB8AC3E}">
        <p14:creationId xmlns:p14="http://schemas.microsoft.com/office/powerpoint/2010/main" val="2729450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42D2D-DBAC-4BE6-8C3C-66A5FDFEF43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C9DA753-C630-4693-80ED-E9E6ED31C095}"/>
              </a:ext>
            </a:extLst>
          </p:cNvPr>
          <p:cNvSpPr>
            <a:spLocks noGrp="1"/>
          </p:cNvSpPr>
          <p:nvPr>
            <p:ph type="dt" sz="half" idx="10"/>
          </p:nvPr>
        </p:nvSpPr>
        <p:spPr/>
        <p:txBody>
          <a:bodyPr/>
          <a:lstStyle/>
          <a:p>
            <a:fld id="{DC7A0047-998B-4253-91CE-62375E152007}" type="datetimeFigureOut">
              <a:rPr lang="en-US" smtClean="0"/>
              <a:t>1/11/2026</a:t>
            </a:fld>
            <a:endParaRPr lang="en-US"/>
          </a:p>
        </p:txBody>
      </p:sp>
      <p:sp>
        <p:nvSpPr>
          <p:cNvPr id="4" name="Footer Placeholder 3">
            <a:extLst>
              <a:ext uri="{FF2B5EF4-FFF2-40B4-BE49-F238E27FC236}">
                <a16:creationId xmlns:a16="http://schemas.microsoft.com/office/drawing/2014/main" id="{20F4C1AF-F85C-4D85-929A-E55A365860F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AA4E85-058F-43D0-9CA0-CA27A9A022C8}"/>
              </a:ext>
            </a:extLst>
          </p:cNvPr>
          <p:cNvSpPr>
            <a:spLocks noGrp="1"/>
          </p:cNvSpPr>
          <p:nvPr>
            <p:ph type="sldNum" sz="quarter" idx="12"/>
          </p:nvPr>
        </p:nvSpPr>
        <p:spPr/>
        <p:txBody>
          <a:bodyPr/>
          <a:lstStyle/>
          <a:p>
            <a:fld id="{503F1511-4295-4811-8BE8-E75D24E7788F}" type="slidenum">
              <a:rPr lang="en-US" smtClean="0"/>
              <a:t>‹#›</a:t>
            </a:fld>
            <a:endParaRPr lang="en-US"/>
          </a:p>
        </p:txBody>
      </p:sp>
    </p:spTree>
    <p:extLst>
      <p:ext uri="{BB962C8B-B14F-4D97-AF65-F5344CB8AC3E}">
        <p14:creationId xmlns:p14="http://schemas.microsoft.com/office/powerpoint/2010/main" val="21489948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AD5DC4B-EFFA-4EC3-B4C6-B650A7DD8455}"/>
              </a:ext>
            </a:extLst>
          </p:cNvPr>
          <p:cNvSpPr>
            <a:spLocks noGrp="1"/>
          </p:cNvSpPr>
          <p:nvPr>
            <p:ph type="dt" sz="half" idx="10"/>
          </p:nvPr>
        </p:nvSpPr>
        <p:spPr/>
        <p:txBody>
          <a:bodyPr/>
          <a:lstStyle/>
          <a:p>
            <a:fld id="{DC7A0047-998B-4253-91CE-62375E152007}" type="datetimeFigureOut">
              <a:rPr lang="en-US" smtClean="0"/>
              <a:t>1/11/2026</a:t>
            </a:fld>
            <a:endParaRPr lang="en-US"/>
          </a:p>
        </p:txBody>
      </p:sp>
      <p:sp>
        <p:nvSpPr>
          <p:cNvPr id="3" name="Footer Placeholder 2">
            <a:extLst>
              <a:ext uri="{FF2B5EF4-FFF2-40B4-BE49-F238E27FC236}">
                <a16:creationId xmlns:a16="http://schemas.microsoft.com/office/drawing/2014/main" id="{5E24CC73-7CA2-4C34-A25A-E59CCD54002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E0FDBCE-DECE-44E0-9E5C-FCC26DB938A1}"/>
              </a:ext>
            </a:extLst>
          </p:cNvPr>
          <p:cNvSpPr>
            <a:spLocks noGrp="1"/>
          </p:cNvSpPr>
          <p:nvPr>
            <p:ph type="sldNum" sz="quarter" idx="12"/>
          </p:nvPr>
        </p:nvSpPr>
        <p:spPr/>
        <p:txBody>
          <a:bodyPr/>
          <a:lstStyle/>
          <a:p>
            <a:fld id="{503F1511-4295-4811-8BE8-E75D24E7788F}" type="slidenum">
              <a:rPr lang="en-US" smtClean="0"/>
              <a:t>‹#›</a:t>
            </a:fld>
            <a:endParaRPr lang="en-US"/>
          </a:p>
        </p:txBody>
      </p:sp>
    </p:spTree>
    <p:extLst>
      <p:ext uri="{BB962C8B-B14F-4D97-AF65-F5344CB8AC3E}">
        <p14:creationId xmlns:p14="http://schemas.microsoft.com/office/powerpoint/2010/main" val="2785465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EB884B-0796-41F1-AC18-E63E1F3913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4396BA0-01C4-476E-817B-F10FB52656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23509A8-3A3A-49B5-95DD-950E65B351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9B93BDD-5243-4B50-9509-2B0D86C50568}"/>
              </a:ext>
            </a:extLst>
          </p:cNvPr>
          <p:cNvSpPr>
            <a:spLocks noGrp="1"/>
          </p:cNvSpPr>
          <p:nvPr>
            <p:ph type="dt" sz="half" idx="10"/>
          </p:nvPr>
        </p:nvSpPr>
        <p:spPr/>
        <p:txBody>
          <a:bodyPr/>
          <a:lstStyle/>
          <a:p>
            <a:fld id="{DC7A0047-998B-4253-91CE-62375E152007}" type="datetimeFigureOut">
              <a:rPr lang="en-US" smtClean="0"/>
              <a:t>1/11/2026</a:t>
            </a:fld>
            <a:endParaRPr lang="en-US"/>
          </a:p>
        </p:txBody>
      </p:sp>
      <p:sp>
        <p:nvSpPr>
          <p:cNvPr id="6" name="Footer Placeholder 5">
            <a:extLst>
              <a:ext uri="{FF2B5EF4-FFF2-40B4-BE49-F238E27FC236}">
                <a16:creationId xmlns:a16="http://schemas.microsoft.com/office/drawing/2014/main" id="{32A2A125-B083-45EA-A885-8610E1A8FF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B0571F-643F-4437-88B4-F0AA7EC6228D}"/>
              </a:ext>
            </a:extLst>
          </p:cNvPr>
          <p:cNvSpPr>
            <a:spLocks noGrp="1"/>
          </p:cNvSpPr>
          <p:nvPr>
            <p:ph type="sldNum" sz="quarter" idx="12"/>
          </p:nvPr>
        </p:nvSpPr>
        <p:spPr/>
        <p:txBody>
          <a:bodyPr/>
          <a:lstStyle/>
          <a:p>
            <a:fld id="{503F1511-4295-4811-8BE8-E75D24E7788F}" type="slidenum">
              <a:rPr lang="en-US" smtClean="0"/>
              <a:t>‹#›</a:t>
            </a:fld>
            <a:endParaRPr lang="en-US"/>
          </a:p>
        </p:txBody>
      </p:sp>
    </p:spTree>
    <p:extLst>
      <p:ext uri="{BB962C8B-B14F-4D97-AF65-F5344CB8AC3E}">
        <p14:creationId xmlns:p14="http://schemas.microsoft.com/office/powerpoint/2010/main" val="2725469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17BB3-A854-4B2C-A235-2C2126709CA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82700A9-4CC7-4360-B3FC-177C650180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4F3D03F-AE7D-4B5C-9EE4-AA0230F528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CD1DE33-0FEA-415D-ADA8-180F951BE0B5}"/>
              </a:ext>
            </a:extLst>
          </p:cNvPr>
          <p:cNvSpPr>
            <a:spLocks noGrp="1"/>
          </p:cNvSpPr>
          <p:nvPr>
            <p:ph type="dt" sz="half" idx="10"/>
          </p:nvPr>
        </p:nvSpPr>
        <p:spPr/>
        <p:txBody>
          <a:bodyPr/>
          <a:lstStyle/>
          <a:p>
            <a:fld id="{DC7A0047-998B-4253-91CE-62375E152007}" type="datetimeFigureOut">
              <a:rPr lang="en-US" smtClean="0"/>
              <a:t>1/11/2026</a:t>
            </a:fld>
            <a:endParaRPr lang="en-US"/>
          </a:p>
        </p:txBody>
      </p:sp>
      <p:sp>
        <p:nvSpPr>
          <p:cNvPr id="6" name="Footer Placeholder 5">
            <a:extLst>
              <a:ext uri="{FF2B5EF4-FFF2-40B4-BE49-F238E27FC236}">
                <a16:creationId xmlns:a16="http://schemas.microsoft.com/office/drawing/2014/main" id="{CE30214A-0621-4516-8002-222D3DE0C83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EDF7211-FBC5-4EC0-A483-5FC7276369C1}"/>
              </a:ext>
            </a:extLst>
          </p:cNvPr>
          <p:cNvSpPr>
            <a:spLocks noGrp="1"/>
          </p:cNvSpPr>
          <p:nvPr>
            <p:ph type="sldNum" sz="quarter" idx="12"/>
          </p:nvPr>
        </p:nvSpPr>
        <p:spPr/>
        <p:txBody>
          <a:bodyPr/>
          <a:lstStyle/>
          <a:p>
            <a:fld id="{503F1511-4295-4811-8BE8-E75D24E7788F}" type="slidenum">
              <a:rPr lang="en-US" smtClean="0"/>
              <a:t>‹#›</a:t>
            </a:fld>
            <a:endParaRPr lang="en-US"/>
          </a:p>
        </p:txBody>
      </p:sp>
    </p:spTree>
    <p:extLst>
      <p:ext uri="{BB962C8B-B14F-4D97-AF65-F5344CB8AC3E}">
        <p14:creationId xmlns:p14="http://schemas.microsoft.com/office/powerpoint/2010/main" val="42000556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661AAB-A002-4121-8E6F-0FC487F19DD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996468E-F69F-4F15-B536-421DC227A0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62C501-9BFE-4706-893C-D82AD1BBCED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7A0047-998B-4253-91CE-62375E152007}" type="datetimeFigureOut">
              <a:rPr lang="en-US" smtClean="0"/>
              <a:t>1/11/2026</a:t>
            </a:fld>
            <a:endParaRPr lang="en-US"/>
          </a:p>
        </p:txBody>
      </p:sp>
      <p:sp>
        <p:nvSpPr>
          <p:cNvPr id="5" name="Footer Placeholder 4">
            <a:extLst>
              <a:ext uri="{FF2B5EF4-FFF2-40B4-BE49-F238E27FC236}">
                <a16:creationId xmlns:a16="http://schemas.microsoft.com/office/drawing/2014/main" id="{A8D4C651-96AF-4042-8533-20E91289BC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9F5AAA5-0FC3-4FA1-9398-6EBFADCD12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3F1511-4295-4811-8BE8-E75D24E7788F}" type="slidenum">
              <a:rPr lang="en-US" smtClean="0"/>
              <a:t>‹#›</a:t>
            </a:fld>
            <a:endParaRPr lang="en-US"/>
          </a:p>
        </p:txBody>
      </p:sp>
    </p:spTree>
    <p:extLst>
      <p:ext uri="{BB962C8B-B14F-4D97-AF65-F5344CB8AC3E}">
        <p14:creationId xmlns:p14="http://schemas.microsoft.com/office/powerpoint/2010/main" val="17974999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1.wmf"/><Relationship Id="rId7" Type="http://schemas.openxmlformats.org/officeDocument/2006/relationships/image" Target="../media/image3.wmf"/><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oleObject" Target="../embeddings/oleObject3.bin"/><Relationship Id="rId5" Type="http://schemas.openxmlformats.org/officeDocument/2006/relationships/image" Target="../media/image2.wmf"/><Relationship Id="rId10" Type="http://schemas.openxmlformats.org/officeDocument/2006/relationships/hyperlink" Target="http://www.animations.physics.unsw.edu.au/jw/waves_superposition_reflection.htm" TargetMode="External"/><Relationship Id="rId4" Type="http://schemas.openxmlformats.org/officeDocument/2006/relationships/oleObject" Target="../embeddings/oleObject2.bin"/><Relationship Id="rId9" Type="http://schemas.openxmlformats.org/officeDocument/2006/relationships/image" Target="../media/image4.wmf"/></Relationships>
</file>

<file path=ppt/slides/_rels/slide10.xml.rels><?xml version="1.0" encoding="UTF-8" standalone="yes"?>
<Relationships xmlns="http://schemas.openxmlformats.org/package/2006/relationships"><Relationship Id="rId8" Type="http://schemas.openxmlformats.org/officeDocument/2006/relationships/image" Target="../media/image35.wmf"/><Relationship Id="rId3" Type="http://schemas.openxmlformats.org/officeDocument/2006/relationships/oleObject" Target="../embeddings/oleObject32.bin"/><Relationship Id="rId7" Type="http://schemas.openxmlformats.org/officeDocument/2006/relationships/oleObject" Target="../embeddings/oleObject34.bin"/><Relationship Id="rId2" Type="http://schemas.openxmlformats.org/officeDocument/2006/relationships/image" Target="../media/image27.png"/><Relationship Id="rId1" Type="http://schemas.openxmlformats.org/officeDocument/2006/relationships/slideLayout" Target="../slideLayouts/slideLayout7.xml"/><Relationship Id="rId6" Type="http://schemas.openxmlformats.org/officeDocument/2006/relationships/image" Target="../media/image34.wmf"/><Relationship Id="rId5" Type="http://schemas.openxmlformats.org/officeDocument/2006/relationships/oleObject" Target="../embeddings/oleObject33.bin"/><Relationship Id="rId10" Type="http://schemas.openxmlformats.org/officeDocument/2006/relationships/image" Target="../media/image36.wmf"/><Relationship Id="rId4" Type="http://schemas.openxmlformats.org/officeDocument/2006/relationships/image" Target="../media/image33.wmf"/><Relationship Id="rId9" Type="http://schemas.openxmlformats.org/officeDocument/2006/relationships/oleObject" Target="../embeddings/oleObject35.bin"/></Relationships>
</file>

<file path=ppt/slides/_rels/slide11.xml.rels><?xml version="1.0" encoding="UTF-8" standalone="yes"?>
<Relationships xmlns="http://schemas.openxmlformats.org/package/2006/relationships"><Relationship Id="rId8" Type="http://schemas.openxmlformats.org/officeDocument/2006/relationships/image" Target="../media/image39.wmf"/><Relationship Id="rId13" Type="http://schemas.openxmlformats.org/officeDocument/2006/relationships/oleObject" Target="../embeddings/oleObject41.bin"/><Relationship Id="rId3" Type="http://schemas.openxmlformats.org/officeDocument/2006/relationships/oleObject" Target="../embeddings/oleObject36.bin"/><Relationship Id="rId7" Type="http://schemas.openxmlformats.org/officeDocument/2006/relationships/oleObject" Target="../embeddings/oleObject38.bin"/><Relationship Id="rId12" Type="http://schemas.openxmlformats.org/officeDocument/2006/relationships/image" Target="../media/image41.wmf"/><Relationship Id="rId2" Type="http://schemas.openxmlformats.org/officeDocument/2006/relationships/image" Target="../media/image27.png"/><Relationship Id="rId16" Type="http://schemas.openxmlformats.org/officeDocument/2006/relationships/image" Target="../media/image43.wmf"/><Relationship Id="rId1" Type="http://schemas.openxmlformats.org/officeDocument/2006/relationships/slideLayout" Target="../slideLayouts/slideLayout7.xml"/><Relationship Id="rId6" Type="http://schemas.openxmlformats.org/officeDocument/2006/relationships/image" Target="../media/image38.wmf"/><Relationship Id="rId11" Type="http://schemas.openxmlformats.org/officeDocument/2006/relationships/oleObject" Target="../embeddings/oleObject40.bin"/><Relationship Id="rId5" Type="http://schemas.openxmlformats.org/officeDocument/2006/relationships/oleObject" Target="../embeddings/oleObject37.bin"/><Relationship Id="rId15" Type="http://schemas.openxmlformats.org/officeDocument/2006/relationships/oleObject" Target="../embeddings/oleObject42.bin"/><Relationship Id="rId10" Type="http://schemas.openxmlformats.org/officeDocument/2006/relationships/image" Target="../media/image40.wmf"/><Relationship Id="rId4" Type="http://schemas.openxmlformats.org/officeDocument/2006/relationships/image" Target="../media/image37.wmf"/><Relationship Id="rId9" Type="http://schemas.openxmlformats.org/officeDocument/2006/relationships/oleObject" Target="../embeddings/oleObject39.bin"/><Relationship Id="rId14" Type="http://schemas.openxmlformats.org/officeDocument/2006/relationships/image" Target="../media/image42.wmf"/></Relationships>
</file>

<file path=ppt/slides/_rels/slide12.xml.rels><?xml version="1.0" encoding="UTF-8" standalone="yes"?>
<Relationships xmlns="http://schemas.openxmlformats.org/package/2006/relationships"><Relationship Id="rId8" Type="http://schemas.openxmlformats.org/officeDocument/2006/relationships/image" Target="../media/image46.wmf"/><Relationship Id="rId13" Type="http://schemas.openxmlformats.org/officeDocument/2006/relationships/oleObject" Target="../embeddings/oleObject48.bin"/><Relationship Id="rId18" Type="http://schemas.openxmlformats.org/officeDocument/2006/relationships/image" Target="../media/image51.wmf"/><Relationship Id="rId3" Type="http://schemas.openxmlformats.org/officeDocument/2006/relationships/oleObject" Target="../embeddings/oleObject43.bin"/><Relationship Id="rId7" Type="http://schemas.openxmlformats.org/officeDocument/2006/relationships/oleObject" Target="../embeddings/oleObject45.bin"/><Relationship Id="rId12" Type="http://schemas.openxmlformats.org/officeDocument/2006/relationships/image" Target="../media/image48.wmf"/><Relationship Id="rId17" Type="http://schemas.openxmlformats.org/officeDocument/2006/relationships/oleObject" Target="../embeddings/oleObject50.bin"/><Relationship Id="rId2" Type="http://schemas.openxmlformats.org/officeDocument/2006/relationships/image" Target="../media/image27.png"/><Relationship Id="rId16" Type="http://schemas.openxmlformats.org/officeDocument/2006/relationships/image" Target="../media/image50.wmf"/><Relationship Id="rId20" Type="http://schemas.openxmlformats.org/officeDocument/2006/relationships/image" Target="../media/image52.wmf"/><Relationship Id="rId1" Type="http://schemas.openxmlformats.org/officeDocument/2006/relationships/slideLayout" Target="../slideLayouts/slideLayout7.xml"/><Relationship Id="rId6" Type="http://schemas.openxmlformats.org/officeDocument/2006/relationships/image" Target="../media/image45.wmf"/><Relationship Id="rId11" Type="http://schemas.openxmlformats.org/officeDocument/2006/relationships/oleObject" Target="../embeddings/oleObject47.bin"/><Relationship Id="rId5" Type="http://schemas.openxmlformats.org/officeDocument/2006/relationships/oleObject" Target="../embeddings/oleObject44.bin"/><Relationship Id="rId15" Type="http://schemas.openxmlformats.org/officeDocument/2006/relationships/oleObject" Target="../embeddings/oleObject49.bin"/><Relationship Id="rId10" Type="http://schemas.openxmlformats.org/officeDocument/2006/relationships/image" Target="../media/image47.wmf"/><Relationship Id="rId19" Type="http://schemas.openxmlformats.org/officeDocument/2006/relationships/oleObject" Target="../embeddings/oleObject51.bin"/><Relationship Id="rId4" Type="http://schemas.openxmlformats.org/officeDocument/2006/relationships/image" Target="../media/image44.wmf"/><Relationship Id="rId9" Type="http://schemas.openxmlformats.org/officeDocument/2006/relationships/oleObject" Target="../embeddings/oleObject46.bin"/><Relationship Id="rId14" Type="http://schemas.openxmlformats.org/officeDocument/2006/relationships/image" Target="../media/image49.wmf"/></Relationships>
</file>

<file path=ppt/slides/_rels/slide13.xml.rels><?xml version="1.0" encoding="UTF-8" standalone="yes"?>
<Relationships xmlns="http://schemas.openxmlformats.org/package/2006/relationships"><Relationship Id="rId8" Type="http://schemas.openxmlformats.org/officeDocument/2006/relationships/image" Target="../media/image55.wmf"/><Relationship Id="rId3" Type="http://schemas.openxmlformats.org/officeDocument/2006/relationships/oleObject" Target="../embeddings/oleObject52.bin"/><Relationship Id="rId7" Type="http://schemas.openxmlformats.org/officeDocument/2006/relationships/oleObject" Target="../embeddings/oleObject54.bin"/><Relationship Id="rId2" Type="http://schemas.openxmlformats.org/officeDocument/2006/relationships/image" Target="../media/image27.png"/><Relationship Id="rId1" Type="http://schemas.openxmlformats.org/officeDocument/2006/relationships/slideLayout" Target="../slideLayouts/slideLayout7.xml"/><Relationship Id="rId6" Type="http://schemas.openxmlformats.org/officeDocument/2006/relationships/image" Target="../media/image54.wmf"/><Relationship Id="rId5" Type="http://schemas.openxmlformats.org/officeDocument/2006/relationships/oleObject" Target="../embeddings/oleObject53.bin"/><Relationship Id="rId4" Type="http://schemas.openxmlformats.org/officeDocument/2006/relationships/image" Target="../media/image53.wmf"/></Relationships>
</file>

<file path=ppt/slides/_rels/slide14.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58.emf"/><Relationship Id="rId2" Type="http://schemas.openxmlformats.org/officeDocument/2006/relationships/image" Target="../media/image27.png"/><Relationship Id="rId1" Type="http://schemas.openxmlformats.org/officeDocument/2006/relationships/slideLayout" Target="../slideLayouts/slideLayout7.xml"/><Relationship Id="rId6" Type="http://schemas.openxmlformats.org/officeDocument/2006/relationships/oleObject" Target="../embeddings/oleObject56.bin"/><Relationship Id="rId5" Type="http://schemas.openxmlformats.org/officeDocument/2006/relationships/image" Target="../media/image57.emf"/><Relationship Id="rId4" Type="http://schemas.openxmlformats.org/officeDocument/2006/relationships/oleObject" Target="../embeddings/oleObject55.bin"/></Relationships>
</file>

<file path=ppt/slides/_rels/slide15.xml.rels><?xml version="1.0" encoding="UTF-8" standalone="yes"?>
<Relationships xmlns="http://schemas.openxmlformats.org/package/2006/relationships"><Relationship Id="rId8" Type="http://schemas.openxmlformats.org/officeDocument/2006/relationships/image" Target="../media/image61.wmf"/><Relationship Id="rId13" Type="http://schemas.openxmlformats.org/officeDocument/2006/relationships/oleObject" Target="../embeddings/oleObject62.bin"/><Relationship Id="rId18" Type="http://schemas.openxmlformats.org/officeDocument/2006/relationships/image" Target="../media/image66.wmf"/><Relationship Id="rId26" Type="http://schemas.openxmlformats.org/officeDocument/2006/relationships/oleObject" Target="../embeddings/oleObject68.bin"/><Relationship Id="rId3" Type="http://schemas.openxmlformats.org/officeDocument/2006/relationships/oleObject" Target="../embeddings/oleObject57.bin"/><Relationship Id="rId21" Type="http://schemas.openxmlformats.org/officeDocument/2006/relationships/oleObject" Target="../embeddings/oleObject66.bin"/><Relationship Id="rId7" Type="http://schemas.openxmlformats.org/officeDocument/2006/relationships/oleObject" Target="../embeddings/oleObject59.bin"/><Relationship Id="rId12" Type="http://schemas.openxmlformats.org/officeDocument/2006/relationships/image" Target="../media/image63.wmf"/><Relationship Id="rId17" Type="http://schemas.openxmlformats.org/officeDocument/2006/relationships/oleObject" Target="../embeddings/oleObject64.bin"/><Relationship Id="rId25" Type="http://schemas.openxmlformats.org/officeDocument/2006/relationships/image" Target="../media/image56.png"/><Relationship Id="rId2" Type="http://schemas.openxmlformats.org/officeDocument/2006/relationships/image" Target="../media/image27.png"/><Relationship Id="rId16" Type="http://schemas.openxmlformats.org/officeDocument/2006/relationships/image" Target="../media/image65.wmf"/><Relationship Id="rId20" Type="http://schemas.openxmlformats.org/officeDocument/2006/relationships/image" Target="../media/image67.wmf"/><Relationship Id="rId29" Type="http://schemas.openxmlformats.org/officeDocument/2006/relationships/image" Target="../media/image71.emf"/><Relationship Id="rId1" Type="http://schemas.openxmlformats.org/officeDocument/2006/relationships/slideLayout" Target="../slideLayouts/slideLayout7.xml"/><Relationship Id="rId6" Type="http://schemas.openxmlformats.org/officeDocument/2006/relationships/image" Target="../media/image60.wmf"/><Relationship Id="rId11" Type="http://schemas.openxmlformats.org/officeDocument/2006/relationships/oleObject" Target="../embeddings/oleObject61.bin"/><Relationship Id="rId24" Type="http://schemas.openxmlformats.org/officeDocument/2006/relationships/image" Target="../media/image69.wmf"/><Relationship Id="rId5" Type="http://schemas.openxmlformats.org/officeDocument/2006/relationships/oleObject" Target="../embeddings/oleObject58.bin"/><Relationship Id="rId15" Type="http://schemas.openxmlformats.org/officeDocument/2006/relationships/oleObject" Target="../embeddings/oleObject63.bin"/><Relationship Id="rId23" Type="http://schemas.openxmlformats.org/officeDocument/2006/relationships/oleObject" Target="../embeddings/oleObject67.bin"/><Relationship Id="rId28" Type="http://schemas.openxmlformats.org/officeDocument/2006/relationships/oleObject" Target="../embeddings/oleObject69.bin"/><Relationship Id="rId10" Type="http://schemas.openxmlformats.org/officeDocument/2006/relationships/image" Target="../media/image62.wmf"/><Relationship Id="rId19" Type="http://schemas.openxmlformats.org/officeDocument/2006/relationships/oleObject" Target="../embeddings/oleObject65.bin"/><Relationship Id="rId4" Type="http://schemas.openxmlformats.org/officeDocument/2006/relationships/image" Target="../media/image59.wmf"/><Relationship Id="rId9" Type="http://schemas.openxmlformats.org/officeDocument/2006/relationships/oleObject" Target="../embeddings/oleObject60.bin"/><Relationship Id="rId14" Type="http://schemas.openxmlformats.org/officeDocument/2006/relationships/image" Target="../media/image64.wmf"/><Relationship Id="rId22" Type="http://schemas.openxmlformats.org/officeDocument/2006/relationships/image" Target="../media/image68.wmf"/><Relationship Id="rId27" Type="http://schemas.openxmlformats.org/officeDocument/2006/relationships/image" Target="../media/image70.emf"/></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73.bin"/><Relationship Id="rId3" Type="http://schemas.openxmlformats.org/officeDocument/2006/relationships/image" Target="../media/image72.wmf"/><Relationship Id="rId7" Type="http://schemas.openxmlformats.org/officeDocument/2006/relationships/image" Target="../media/image74.wmf"/><Relationship Id="rId2" Type="http://schemas.openxmlformats.org/officeDocument/2006/relationships/oleObject" Target="../embeddings/oleObject70.bin"/><Relationship Id="rId1" Type="http://schemas.openxmlformats.org/officeDocument/2006/relationships/slideLayout" Target="../slideLayouts/slideLayout7.xml"/><Relationship Id="rId6" Type="http://schemas.openxmlformats.org/officeDocument/2006/relationships/oleObject" Target="../embeddings/oleObject72.bin"/><Relationship Id="rId5" Type="http://schemas.openxmlformats.org/officeDocument/2006/relationships/image" Target="../media/image73.wmf"/><Relationship Id="rId10" Type="http://schemas.openxmlformats.org/officeDocument/2006/relationships/image" Target="../media/image76.png"/><Relationship Id="rId4" Type="http://schemas.openxmlformats.org/officeDocument/2006/relationships/oleObject" Target="../embeddings/oleObject71.bin"/><Relationship Id="rId9" Type="http://schemas.openxmlformats.org/officeDocument/2006/relationships/image" Target="../media/image75.wmf"/></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77.bin"/><Relationship Id="rId13" Type="http://schemas.openxmlformats.org/officeDocument/2006/relationships/image" Target="../media/image82.wmf"/><Relationship Id="rId18" Type="http://schemas.openxmlformats.org/officeDocument/2006/relationships/oleObject" Target="../embeddings/oleObject82.bin"/><Relationship Id="rId3" Type="http://schemas.openxmlformats.org/officeDocument/2006/relationships/image" Target="../media/image77.wmf"/><Relationship Id="rId21" Type="http://schemas.openxmlformats.org/officeDocument/2006/relationships/image" Target="../media/image86.wmf"/><Relationship Id="rId7" Type="http://schemas.openxmlformats.org/officeDocument/2006/relationships/image" Target="../media/image79.wmf"/><Relationship Id="rId12" Type="http://schemas.openxmlformats.org/officeDocument/2006/relationships/oleObject" Target="../embeddings/oleObject79.bin"/><Relationship Id="rId17" Type="http://schemas.openxmlformats.org/officeDocument/2006/relationships/image" Target="../media/image84.wmf"/><Relationship Id="rId2" Type="http://schemas.openxmlformats.org/officeDocument/2006/relationships/oleObject" Target="../embeddings/oleObject74.bin"/><Relationship Id="rId16" Type="http://schemas.openxmlformats.org/officeDocument/2006/relationships/oleObject" Target="../embeddings/oleObject81.bin"/><Relationship Id="rId20" Type="http://schemas.openxmlformats.org/officeDocument/2006/relationships/oleObject" Target="../embeddings/oleObject83.bin"/><Relationship Id="rId1" Type="http://schemas.openxmlformats.org/officeDocument/2006/relationships/slideLayout" Target="../slideLayouts/slideLayout7.xml"/><Relationship Id="rId6" Type="http://schemas.openxmlformats.org/officeDocument/2006/relationships/oleObject" Target="../embeddings/oleObject76.bin"/><Relationship Id="rId11" Type="http://schemas.openxmlformats.org/officeDocument/2006/relationships/image" Target="../media/image81.wmf"/><Relationship Id="rId5" Type="http://schemas.openxmlformats.org/officeDocument/2006/relationships/image" Target="../media/image78.wmf"/><Relationship Id="rId15" Type="http://schemas.openxmlformats.org/officeDocument/2006/relationships/image" Target="../media/image83.wmf"/><Relationship Id="rId10" Type="http://schemas.openxmlformats.org/officeDocument/2006/relationships/oleObject" Target="../embeddings/oleObject78.bin"/><Relationship Id="rId19" Type="http://schemas.openxmlformats.org/officeDocument/2006/relationships/image" Target="../media/image85.wmf"/><Relationship Id="rId4" Type="http://schemas.openxmlformats.org/officeDocument/2006/relationships/oleObject" Target="../embeddings/oleObject75.bin"/><Relationship Id="rId9" Type="http://schemas.openxmlformats.org/officeDocument/2006/relationships/image" Target="../media/image80.wmf"/><Relationship Id="rId14" Type="http://schemas.openxmlformats.org/officeDocument/2006/relationships/oleObject" Target="../embeddings/oleObject80.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87.bin"/><Relationship Id="rId13" Type="http://schemas.openxmlformats.org/officeDocument/2006/relationships/image" Target="../media/image92.wmf"/><Relationship Id="rId3" Type="http://schemas.openxmlformats.org/officeDocument/2006/relationships/image" Target="../media/image87.wmf"/><Relationship Id="rId7" Type="http://schemas.openxmlformats.org/officeDocument/2006/relationships/image" Target="../media/image89.wmf"/><Relationship Id="rId12" Type="http://schemas.openxmlformats.org/officeDocument/2006/relationships/oleObject" Target="../embeddings/oleObject89.bin"/><Relationship Id="rId2" Type="http://schemas.openxmlformats.org/officeDocument/2006/relationships/oleObject" Target="../embeddings/oleObject84.bin"/><Relationship Id="rId1" Type="http://schemas.openxmlformats.org/officeDocument/2006/relationships/slideLayout" Target="../slideLayouts/slideLayout7.xml"/><Relationship Id="rId6" Type="http://schemas.openxmlformats.org/officeDocument/2006/relationships/oleObject" Target="../embeddings/oleObject86.bin"/><Relationship Id="rId11" Type="http://schemas.openxmlformats.org/officeDocument/2006/relationships/image" Target="../media/image91.wmf"/><Relationship Id="rId5" Type="http://schemas.openxmlformats.org/officeDocument/2006/relationships/image" Target="../media/image88.wmf"/><Relationship Id="rId10" Type="http://schemas.openxmlformats.org/officeDocument/2006/relationships/oleObject" Target="../embeddings/oleObject88.bin"/><Relationship Id="rId4" Type="http://schemas.openxmlformats.org/officeDocument/2006/relationships/oleObject" Target="../embeddings/oleObject85.bin"/><Relationship Id="rId9" Type="http://schemas.openxmlformats.org/officeDocument/2006/relationships/image" Target="../media/image90.wmf"/><Relationship Id="rId14" Type="http://schemas.openxmlformats.org/officeDocument/2006/relationships/image" Target="../media/image93.png"/></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93.bin"/><Relationship Id="rId13" Type="http://schemas.openxmlformats.org/officeDocument/2006/relationships/image" Target="../media/image99.wmf"/><Relationship Id="rId18" Type="http://schemas.openxmlformats.org/officeDocument/2006/relationships/oleObject" Target="../embeddings/oleObject98.bin"/><Relationship Id="rId26" Type="http://schemas.openxmlformats.org/officeDocument/2006/relationships/oleObject" Target="../embeddings/oleObject102.bin"/><Relationship Id="rId3" Type="http://schemas.openxmlformats.org/officeDocument/2006/relationships/image" Target="../media/image94.wmf"/><Relationship Id="rId21" Type="http://schemas.openxmlformats.org/officeDocument/2006/relationships/image" Target="../media/image103.wmf"/><Relationship Id="rId7" Type="http://schemas.openxmlformats.org/officeDocument/2006/relationships/image" Target="../media/image96.wmf"/><Relationship Id="rId12" Type="http://schemas.openxmlformats.org/officeDocument/2006/relationships/oleObject" Target="../embeddings/oleObject95.bin"/><Relationship Id="rId17" Type="http://schemas.openxmlformats.org/officeDocument/2006/relationships/image" Target="../media/image101.wmf"/><Relationship Id="rId25" Type="http://schemas.openxmlformats.org/officeDocument/2006/relationships/image" Target="../media/image105.wmf"/><Relationship Id="rId2" Type="http://schemas.openxmlformats.org/officeDocument/2006/relationships/oleObject" Target="../embeddings/oleObject90.bin"/><Relationship Id="rId16" Type="http://schemas.openxmlformats.org/officeDocument/2006/relationships/oleObject" Target="../embeddings/oleObject97.bin"/><Relationship Id="rId20" Type="http://schemas.openxmlformats.org/officeDocument/2006/relationships/oleObject" Target="../embeddings/oleObject99.bin"/><Relationship Id="rId29" Type="http://schemas.openxmlformats.org/officeDocument/2006/relationships/image" Target="../media/image107.wmf"/><Relationship Id="rId1" Type="http://schemas.openxmlformats.org/officeDocument/2006/relationships/slideLayout" Target="../slideLayouts/slideLayout7.xml"/><Relationship Id="rId6" Type="http://schemas.openxmlformats.org/officeDocument/2006/relationships/oleObject" Target="../embeddings/oleObject92.bin"/><Relationship Id="rId11" Type="http://schemas.openxmlformats.org/officeDocument/2006/relationships/image" Target="../media/image98.wmf"/><Relationship Id="rId24" Type="http://schemas.openxmlformats.org/officeDocument/2006/relationships/oleObject" Target="../embeddings/oleObject101.bin"/><Relationship Id="rId5" Type="http://schemas.openxmlformats.org/officeDocument/2006/relationships/image" Target="../media/image95.wmf"/><Relationship Id="rId15" Type="http://schemas.openxmlformats.org/officeDocument/2006/relationships/image" Target="../media/image100.wmf"/><Relationship Id="rId23" Type="http://schemas.openxmlformats.org/officeDocument/2006/relationships/image" Target="../media/image104.wmf"/><Relationship Id="rId28" Type="http://schemas.openxmlformats.org/officeDocument/2006/relationships/oleObject" Target="../embeddings/oleObject103.bin"/><Relationship Id="rId10" Type="http://schemas.openxmlformats.org/officeDocument/2006/relationships/oleObject" Target="../embeddings/oleObject94.bin"/><Relationship Id="rId19" Type="http://schemas.openxmlformats.org/officeDocument/2006/relationships/image" Target="../media/image102.wmf"/><Relationship Id="rId4" Type="http://schemas.openxmlformats.org/officeDocument/2006/relationships/oleObject" Target="../embeddings/oleObject91.bin"/><Relationship Id="rId9" Type="http://schemas.openxmlformats.org/officeDocument/2006/relationships/image" Target="../media/image97.wmf"/><Relationship Id="rId14" Type="http://schemas.openxmlformats.org/officeDocument/2006/relationships/oleObject" Target="../embeddings/oleObject96.bin"/><Relationship Id="rId22" Type="http://schemas.openxmlformats.org/officeDocument/2006/relationships/oleObject" Target="../embeddings/oleObject100.bin"/><Relationship Id="rId27" Type="http://schemas.openxmlformats.org/officeDocument/2006/relationships/image" Target="../media/image106.wmf"/></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5.wmf"/><Relationship Id="rId7" Type="http://schemas.openxmlformats.org/officeDocument/2006/relationships/image" Target="../media/image7.wmf"/><Relationship Id="rId2" Type="http://schemas.openxmlformats.org/officeDocument/2006/relationships/oleObject" Target="../embeddings/oleObject5.bin"/><Relationship Id="rId1" Type="http://schemas.openxmlformats.org/officeDocument/2006/relationships/slideLayout" Target="../slideLayouts/slideLayout7.xml"/><Relationship Id="rId6" Type="http://schemas.openxmlformats.org/officeDocument/2006/relationships/oleObject" Target="../embeddings/oleObject7.bin"/><Relationship Id="rId5" Type="http://schemas.openxmlformats.org/officeDocument/2006/relationships/image" Target="../media/image6.wmf"/><Relationship Id="rId4" Type="http://schemas.openxmlformats.org/officeDocument/2006/relationships/oleObject" Target="../embeddings/oleObject6.bin"/><Relationship Id="rId9" Type="http://schemas.openxmlformats.org/officeDocument/2006/relationships/image" Target="../media/image8.wmf"/></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107.bin"/><Relationship Id="rId3" Type="http://schemas.openxmlformats.org/officeDocument/2006/relationships/image" Target="../media/image108.wmf"/><Relationship Id="rId7" Type="http://schemas.openxmlformats.org/officeDocument/2006/relationships/image" Target="../media/image110.wmf"/><Relationship Id="rId2" Type="http://schemas.openxmlformats.org/officeDocument/2006/relationships/oleObject" Target="../embeddings/oleObject104.bin"/><Relationship Id="rId1" Type="http://schemas.openxmlformats.org/officeDocument/2006/relationships/slideLayout" Target="../slideLayouts/slideLayout7.xml"/><Relationship Id="rId6" Type="http://schemas.openxmlformats.org/officeDocument/2006/relationships/oleObject" Target="../embeddings/oleObject106.bin"/><Relationship Id="rId11" Type="http://schemas.openxmlformats.org/officeDocument/2006/relationships/image" Target="../media/image112.wmf"/><Relationship Id="rId5" Type="http://schemas.openxmlformats.org/officeDocument/2006/relationships/image" Target="../media/image109.wmf"/><Relationship Id="rId10" Type="http://schemas.openxmlformats.org/officeDocument/2006/relationships/oleObject" Target="../embeddings/oleObject108.bin"/><Relationship Id="rId4" Type="http://schemas.openxmlformats.org/officeDocument/2006/relationships/oleObject" Target="../embeddings/oleObject105.bin"/><Relationship Id="rId9" Type="http://schemas.openxmlformats.org/officeDocument/2006/relationships/image" Target="../media/image111.wmf"/></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111.bin"/><Relationship Id="rId13" Type="http://schemas.openxmlformats.org/officeDocument/2006/relationships/image" Target="../media/image116.wmf"/><Relationship Id="rId3" Type="http://schemas.openxmlformats.org/officeDocument/2006/relationships/image" Target="../media/image109.wmf"/><Relationship Id="rId7" Type="http://schemas.openxmlformats.org/officeDocument/2006/relationships/image" Target="../media/image114.wmf"/><Relationship Id="rId12" Type="http://schemas.openxmlformats.org/officeDocument/2006/relationships/oleObject" Target="../embeddings/oleObject112.bin"/><Relationship Id="rId2" Type="http://schemas.openxmlformats.org/officeDocument/2006/relationships/oleObject" Target="../embeddings/oleObject105.bin"/><Relationship Id="rId1" Type="http://schemas.openxmlformats.org/officeDocument/2006/relationships/slideLayout" Target="../slideLayouts/slideLayout7.xml"/><Relationship Id="rId6" Type="http://schemas.openxmlformats.org/officeDocument/2006/relationships/oleObject" Target="../embeddings/oleObject110.bin"/><Relationship Id="rId11" Type="http://schemas.openxmlformats.org/officeDocument/2006/relationships/image" Target="../media/image112.wmf"/><Relationship Id="rId5" Type="http://schemas.openxmlformats.org/officeDocument/2006/relationships/image" Target="../media/image113.wmf"/><Relationship Id="rId15" Type="http://schemas.openxmlformats.org/officeDocument/2006/relationships/image" Target="../media/image117.wmf"/><Relationship Id="rId10" Type="http://schemas.openxmlformats.org/officeDocument/2006/relationships/oleObject" Target="../embeddings/oleObject108.bin"/><Relationship Id="rId4" Type="http://schemas.openxmlformats.org/officeDocument/2006/relationships/oleObject" Target="../embeddings/oleObject109.bin"/><Relationship Id="rId9" Type="http://schemas.openxmlformats.org/officeDocument/2006/relationships/image" Target="../media/image115.wmf"/><Relationship Id="rId14" Type="http://schemas.openxmlformats.org/officeDocument/2006/relationships/oleObject" Target="../embeddings/oleObject113.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116.bin"/><Relationship Id="rId13" Type="http://schemas.openxmlformats.org/officeDocument/2006/relationships/image" Target="../media/image121.wmf"/><Relationship Id="rId3" Type="http://schemas.openxmlformats.org/officeDocument/2006/relationships/image" Target="../media/image117.wmf"/><Relationship Id="rId7" Type="http://schemas.openxmlformats.org/officeDocument/2006/relationships/image" Target="../media/image119.wmf"/><Relationship Id="rId12" Type="http://schemas.openxmlformats.org/officeDocument/2006/relationships/oleObject" Target="../embeddings/oleObject117.bin"/><Relationship Id="rId2" Type="http://schemas.openxmlformats.org/officeDocument/2006/relationships/oleObject" Target="../embeddings/oleObject113.bin"/><Relationship Id="rId1" Type="http://schemas.openxmlformats.org/officeDocument/2006/relationships/slideLayout" Target="../slideLayouts/slideLayout7.xml"/><Relationship Id="rId6" Type="http://schemas.openxmlformats.org/officeDocument/2006/relationships/oleObject" Target="../embeddings/oleObject115.bin"/><Relationship Id="rId11" Type="http://schemas.openxmlformats.org/officeDocument/2006/relationships/image" Target="../media/image112.wmf"/><Relationship Id="rId5" Type="http://schemas.openxmlformats.org/officeDocument/2006/relationships/image" Target="../media/image118.wmf"/><Relationship Id="rId10" Type="http://schemas.openxmlformats.org/officeDocument/2006/relationships/oleObject" Target="../embeddings/oleObject108.bin"/><Relationship Id="rId4" Type="http://schemas.openxmlformats.org/officeDocument/2006/relationships/oleObject" Target="../embeddings/oleObject114.bin"/><Relationship Id="rId9" Type="http://schemas.openxmlformats.org/officeDocument/2006/relationships/image" Target="../media/image120.wmf"/></Relationships>
</file>

<file path=ppt/slides/_rels/slide23.xml.rels><?xml version="1.0" encoding="UTF-8" standalone="yes"?>
<Relationships xmlns="http://schemas.openxmlformats.org/package/2006/relationships"><Relationship Id="rId8" Type="http://schemas.openxmlformats.org/officeDocument/2006/relationships/image" Target="../media/image115.wmf"/><Relationship Id="rId13" Type="http://schemas.openxmlformats.org/officeDocument/2006/relationships/oleObject" Target="../embeddings/oleObject120.bin"/><Relationship Id="rId3" Type="http://schemas.openxmlformats.org/officeDocument/2006/relationships/oleObject" Target="../embeddings/oleObject118.bin"/><Relationship Id="rId7" Type="http://schemas.openxmlformats.org/officeDocument/2006/relationships/oleObject" Target="../embeddings/oleObject111.bin"/><Relationship Id="rId12" Type="http://schemas.openxmlformats.org/officeDocument/2006/relationships/image" Target="../media/image123.wm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14.wmf"/><Relationship Id="rId11" Type="http://schemas.openxmlformats.org/officeDocument/2006/relationships/oleObject" Target="../embeddings/oleObject119.bin"/><Relationship Id="rId5" Type="http://schemas.openxmlformats.org/officeDocument/2006/relationships/oleObject" Target="../embeddings/oleObject110.bin"/><Relationship Id="rId10" Type="http://schemas.openxmlformats.org/officeDocument/2006/relationships/image" Target="../media/image112.wmf"/><Relationship Id="rId4" Type="http://schemas.openxmlformats.org/officeDocument/2006/relationships/image" Target="../media/image122.wmf"/><Relationship Id="rId9" Type="http://schemas.openxmlformats.org/officeDocument/2006/relationships/oleObject" Target="../embeddings/oleObject108.bin"/><Relationship Id="rId14" Type="http://schemas.openxmlformats.org/officeDocument/2006/relationships/image" Target="../media/image124.wmf"/></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image" Target="../media/image9.wmf"/><Relationship Id="rId7" Type="http://schemas.openxmlformats.org/officeDocument/2006/relationships/image" Target="../media/image11.wmf"/><Relationship Id="rId2" Type="http://schemas.openxmlformats.org/officeDocument/2006/relationships/oleObject" Target="../embeddings/oleObject9.bin"/><Relationship Id="rId1" Type="http://schemas.openxmlformats.org/officeDocument/2006/relationships/slideLayout" Target="../slideLayouts/slideLayout7.xml"/><Relationship Id="rId6" Type="http://schemas.openxmlformats.org/officeDocument/2006/relationships/oleObject" Target="../embeddings/oleObject11.bin"/><Relationship Id="rId5" Type="http://schemas.openxmlformats.org/officeDocument/2006/relationships/image" Target="../media/image10.wmf"/><Relationship Id="rId4" Type="http://schemas.openxmlformats.org/officeDocument/2006/relationships/oleObject" Target="../embeddings/oleObject10.bin"/><Relationship Id="rId9" Type="http://schemas.openxmlformats.org/officeDocument/2006/relationships/image" Target="../media/image12.w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hyperlink" Target="http://physics.usask.ca/~hirose/ep225/animation/reflection/anim-reflection.htm" TargetMode="External"/><Relationship Id="rId1" Type="http://schemas.openxmlformats.org/officeDocument/2006/relationships/slideLayout" Target="../slideLayouts/slideLayout1.xml"/><Relationship Id="rId4" Type="http://schemas.openxmlformats.org/officeDocument/2006/relationships/image" Target="../media/image13.wmf"/></Relationships>
</file>

<file path=ppt/slides/_rels/slide5.xml.rels><?xml version="1.0" encoding="UTF-8" standalone="yes"?>
<Relationships xmlns="http://schemas.openxmlformats.org/package/2006/relationships"><Relationship Id="rId3" Type="http://schemas.openxmlformats.org/officeDocument/2006/relationships/image" Target="../media/image14.wmf"/><Relationship Id="rId7" Type="http://schemas.openxmlformats.org/officeDocument/2006/relationships/image" Target="../media/image16.wmf"/><Relationship Id="rId2" Type="http://schemas.openxmlformats.org/officeDocument/2006/relationships/oleObject" Target="../embeddings/oleObject14.bin"/><Relationship Id="rId1" Type="http://schemas.openxmlformats.org/officeDocument/2006/relationships/slideLayout" Target="../slideLayouts/slideLayout7.xml"/><Relationship Id="rId6" Type="http://schemas.openxmlformats.org/officeDocument/2006/relationships/oleObject" Target="../embeddings/oleObject16.bin"/><Relationship Id="rId5" Type="http://schemas.openxmlformats.org/officeDocument/2006/relationships/image" Target="../media/image15.wmf"/><Relationship Id="rId4" Type="http://schemas.openxmlformats.org/officeDocument/2006/relationships/oleObject" Target="../embeddings/oleObject15.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image" Target="../media/image17.wmf"/><Relationship Id="rId7" Type="http://schemas.openxmlformats.org/officeDocument/2006/relationships/image" Target="../media/image19.wmf"/><Relationship Id="rId2" Type="http://schemas.openxmlformats.org/officeDocument/2006/relationships/oleObject" Target="../embeddings/oleObject17.bin"/><Relationship Id="rId1" Type="http://schemas.openxmlformats.org/officeDocument/2006/relationships/slideLayout" Target="../slideLayouts/slideLayout7.xml"/><Relationship Id="rId6" Type="http://schemas.openxmlformats.org/officeDocument/2006/relationships/oleObject" Target="../embeddings/oleObject19.bin"/><Relationship Id="rId11" Type="http://schemas.openxmlformats.org/officeDocument/2006/relationships/image" Target="../media/image14.wmf"/><Relationship Id="rId5" Type="http://schemas.openxmlformats.org/officeDocument/2006/relationships/image" Target="../media/image18.wmf"/><Relationship Id="rId10" Type="http://schemas.openxmlformats.org/officeDocument/2006/relationships/oleObject" Target="../embeddings/oleObject14.bin"/><Relationship Id="rId4" Type="http://schemas.openxmlformats.org/officeDocument/2006/relationships/oleObject" Target="../embeddings/oleObject18.bin"/><Relationship Id="rId9" Type="http://schemas.openxmlformats.org/officeDocument/2006/relationships/image" Target="../media/image20.wmf"/></Relationships>
</file>

<file path=ppt/slides/_rels/slide7.xml.rels><?xml version="1.0" encoding="UTF-8" standalone="yes"?>
<Relationships xmlns="http://schemas.openxmlformats.org/package/2006/relationships"><Relationship Id="rId3" Type="http://schemas.openxmlformats.org/officeDocument/2006/relationships/image" Target="../media/image21.wmf"/><Relationship Id="rId7" Type="http://schemas.openxmlformats.org/officeDocument/2006/relationships/image" Target="../media/image14.wmf"/><Relationship Id="rId2" Type="http://schemas.openxmlformats.org/officeDocument/2006/relationships/oleObject" Target="../embeddings/oleObject21.bin"/><Relationship Id="rId1" Type="http://schemas.openxmlformats.org/officeDocument/2006/relationships/slideLayout" Target="../slideLayouts/slideLayout7.xml"/><Relationship Id="rId6" Type="http://schemas.openxmlformats.org/officeDocument/2006/relationships/oleObject" Target="../embeddings/oleObject14.bin"/><Relationship Id="rId5" Type="http://schemas.openxmlformats.org/officeDocument/2006/relationships/image" Target="../media/image22.wmf"/><Relationship Id="rId4" Type="http://schemas.openxmlformats.org/officeDocument/2006/relationships/oleObject" Target="../embeddings/oleObject22.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26.bin"/><Relationship Id="rId3" Type="http://schemas.openxmlformats.org/officeDocument/2006/relationships/image" Target="../media/image23.wmf"/><Relationship Id="rId7" Type="http://schemas.openxmlformats.org/officeDocument/2006/relationships/image" Target="../media/image25.wmf"/><Relationship Id="rId2" Type="http://schemas.openxmlformats.org/officeDocument/2006/relationships/oleObject" Target="../embeddings/oleObject23.bin"/><Relationship Id="rId1" Type="http://schemas.openxmlformats.org/officeDocument/2006/relationships/slideLayout" Target="../slideLayouts/slideLayout7.xml"/><Relationship Id="rId6" Type="http://schemas.openxmlformats.org/officeDocument/2006/relationships/oleObject" Target="../embeddings/oleObject25.bin"/><Relationship Id="rId11" Type="http://schemas.openxmlformats.org/officeDocument/2006/relationships/image" Target="../media/image14.wmf"/><Relationship Id="rId5" Type="http://schemas.openxmlformats.org/officeDocument/2006/relationships/image" Target="../media/image24.wmf"/><Relationship Id="rId10" Type="http://schemas.openxmlformats.org/officeDocument/2006/relationships/oleObject" Target="../embeddings/oleObject14.bin"/><Relationship Id="rId4" Type="http://schemas.openxmlformats.org/officeDocument/2006/relationships/oleObject" Target="../embeddings/oleObject24.bin"/><Relationship Id="rId9" Type="http://schemas.openxmlformats.org/officeDocument/2006/relationships/image" Target="../media/image26.wmf"/></Relationships>
</file>

<file path=ppt/slides/_rels/slide9.xml.rels><?xml version="1.0" encoding="UTF-8" standalone="yes"?>
<Relationships xmlns="http://schemas.openxmlformats.org/package/2006/relationships"><Relationship Id="rId8" Type="http://schemas.openxmlformats.org/officeDocument/2006/relationships/image" Target="../media/image30.wmf"/><Relationship Id="rId13" Type="http://schemas.openxmlformats.org/officeDocument/2006/relationships/oleObject" Target="../embeddings/oleObject14.bin"/><Relationship Id="rId3" Type="http://schemas.openxmlformats.org/officeDocument/2006/relationships/oleObject" Target="../embeddings/oleObject27.bin"/><Relationship Id="rId7" Type="http://schemas.openxmlformats.org/officeDocument/2006/relationships/oleObject" Target="../embeddings/oleObject29.bin"/><Relationship Id="rId12" Type="http://schemas.openxmlformats.org/officeDocument/2006/relationships/image" Target="../media/image32.wmf"/><Relationship Id="rId2" Type="http://schemas.openxmlformats.org/officeDocument/2006/relationships/image" Target="../media/image27.png"/><Relationship Id="rId1" Type="http://schemas.openxmlformats.org/officeDocument/2006/relationships/slideLayout" Target="../slideLayouts/slideLayout7.xml"/><Relationship Id="rId6" Type="http://schemas.openxmlformats.org/officeDocument/2006/relationships/image" Target="../media/image29.wmf"/><Relationship Id="rId11" Type="http://schemas.openxmlformats.org/officeDocument/2006/relationships/oleObject" Target="../embeddings/oleObject31.bin"/><Relationship Id="rId5" Type="http://schemas.openxmlformats.org/officeDocument/2006/relationships/oleObject" Target="../embeddings/oleObject28.bin"/><Relationship Id="rId10" Type="http://schemas.openxmlformats.org/officeDocument/2006/relationships/image" Target="../media/image31.wmf"/><Relationship Id="rId4" Type="http://schemas.openxmlformats.org/officeDocument/2006/relationships/image" Target="../media/image28.wmf"/><Relationship Id="rId9" Type="http://schemas.openxmlformats.org/officeDocument/2006/relationships/oleObject" Target="../embeddings/oleObject30.bin"/><Relationship Id="rId14" Type="http://schemas.openxmlformats.org/officeDocument/2006/relationships/image" Target="../media/image14.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6D77D-B522-4174-948A-7067DF6EFC3C}"/>
              </a:ext>
            </a:extLst>
          </p:cNvPr>
          <p:cNvSpPr txBox="1">
            <a:spLocks/>
          </p:cNvSpPr>
          <p:nvPr/>
        </p:nvSpPr>
        <p:spPr>
          <a:xfrm>
            <a:off x="3017300" y="348140"/>
            <a:ext cx="7779026" cy="57722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C.1 Wave transmission and reflection </a:t>
            </a:r>
          </a:p>
        </p:txBody>
      </p:sp>
      <p:sp>
        <p:nvSpPr>
          <p:cNvPr id="5" name="TextBox 4">
            <a:extLst>
              <a:ext uri="{FF2B5EF4-FFF2-40B4-BE49-F238E27FC236}">
                <a16:creationId xmlns:a16="http://schemas.microsoft.com/office/drawing/2014/main" id="{272DF900-E024-4B5E-BEAA-543C19F1F826}"/>
              </a:ext>
            </a:extLst>
          </p:cNvPr>
          <p:cNvSpPr txBox="1"/>
          <p:nvPr/>
        </p:nvSpPr>
        <p:spPr>
          <a:xfrm>
            <a:off x="812136" y="925368"/>
            <a:ext cx="11080431" cy="1077218"/>
          </a:xfrm>
          <a:prstGeom prst="rect">
            <a:avLst/>
          </a:prstGeom>
          <a:noFill/>
        </p:spPr>
        <p:txBody>
          <a:bodyPr wrap="square" rtlCol="0">
            <a:spAutoFit/>
          </a:bodyPr>
          <a:lstStyle/>
          <a:p>
            <a:r>
              <a:rPr lang="en-US" sz="1600" dirty="0"/>
              <a:t>Before we discuss transmission and reflection, we have to discuss what happens when two waves traveling down the same medium </a:t>
            </a:r>
          </a:p>
          <a:p>
            <a:r>
              <a:rPr lang="en-US" sz="1600" dirty="0"/>
              <a:t>run into each other.  On the left is plotted two waves approaching each other, and on the right is what the string will look like. We’ll </a:t>
            </a:r>
          </a:p>
          <a:p>
            <a:r>
              <a:rPr lang="en-US" sz="1600" dirty="0"/>
              <a:t>suppose the blue wave pulse is traveling right at 2m/s, and the red wave pulse is traveling at 1m/s left.  Following website provides</a:t>
            </a:r>
          </a:p>
          <a:p>
            <a:r>
              <a:rPr lang="en-US" sz="1600" dirty="0"/>
              <a:t>a good illustration (under linear superposition).</a:t>
            </a:r>
          </a:p>
        </p:txBody>
      </p:sp>
      <p:graphicFrame>
        <p:nvGraphicFramePr>
          <p:cNvPr id="12" name="Object 11">
            <a:extLst>
              <a:ext uri="{FF2B5EF4-FFF2-40B4-BE49-F238E27FC236}">
                <a16:creationId xmlns:a16="http://schemas.microsoft.com/office/drawing/2014/main" id="{82C0CEB9-7319-4B26-926E-21FF5B959567}"/>
              </a:ext>
            </a:extLst>
          </p:cNvPr>
          <p:cNvGraphicFramePr>
            <a:graphicFrameLocks noChangeAspect="1"/>
          </p:cNvGraphicFramePr>
          <p:nvPr>
            <p:extLst>
              <p:ext uri="{D42A27DB-BD31-4B8C-83A1-F6EECF244321}">
                <p14:modId xmlns:p14="http://schemas.microsoft.com/office/powerpoint/2010/main" val="3893817943"/>
              </p:ext>
            </p:extLst>
          </p:nvPr>
        </p:nvGraphicFramePr>
        <p:xfrm>
          <a:off x="812136" y="2314465"/>
          <a:ext cx="3223151" cy="2128419"/>
        </p:xfrm>
        <a:graphic>
          <a:graphicData uri="http://schemas.openxmlformats.org/presentationml/2006/ole">
            <mc:AlternateContent xmlns:mc="http://schemas.openxmlformats.org/markup-compatibility/2006">
              <mc:Choice xmlns:v="urn:schemas-microsoft-com:vml" Requires="v">
                <p:oleObj name="Bitmap Image" r:id="rId2" imgW="2514600" imgH="1661040" progId="Paint.Picture">
                  <p:embed/>
                </p:oleObj>
              </mc:Choice>
              <mc:Fallback>
                <p:oleObj name="Bitmap Image" r:id="rId2" imgW="2514600" imgH="1661040" progId="Paint.Picture">
                  <p:embed/>
                  <p:pic>
                    <p:nvPicPr>
                      <p:cNvPr id="0" name="Object 3"/>
                      <p:cNvPicPr>
                        <a:picLocks noChangeAspect="1" noChangeArrowheads="1"/>
                      </p:cNvPicPr>
                      <p:nvPr/>
                    </p:nvPicPr>
                    <p:blipFill>
                      <a:blip r:embed="rId3"/>
                      <a:srcRect/>
                      <a:stretch>
                        <a:fillRect/>
                      </a:stretch>
                    </p:blipFill>
                    <p:spPr bwMode="auto">
                      <a:xfrm>
                        <a:off x="812136" y="2314465"/>
                        <a:ext cx="3223151" cy="2128419"/>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7A325DD0-2151-45F7-A754-1E22D6559854}"/>
              </a:ext>
            </a:extLst>
          </p:cNvPr>
          <p:cNvGraphicFramePr>
            <a:graphicFrameLocks noChangeAspect="1"/>
          </p:cNvGraphicFramePr>
          <p:nvPr>
            <p:extLst>
              <p:ext uri="{D42A27DB-BD31-4B8C-83A1-F6EECF244321}">
                <p14:modId xmlns:p14="http://schemas.microsoft.com/office/powerpoint/2010/main" val="1464603007"/>
              </p:ext>
            </p:extLst>
          </p:nvPr>
        </p:nvGraphicFramePr>
        <p:xfrm>
          <a:off x="765567" y="4574160"/>
          <a:ext cx="3316287" cy="2007428"/>
        </p:xfrm>
        <a:graphic>
          <a:graphicData uri="http://schemas.openxmlformats.org/presentationml/2006/ole">
            <mc:AlternateContent xmlns:mc="http://schemas.openxmlformats.org/markup-compatibility/2006">
              <mc:Choice xmlns:v="urn:schemas-microsoft-com:vml" Requires="v">
                <p:oleObj name="Bitmap Image" r:id="rId4" imgW="2743200" imgH="1661040" progId="Paint.Picture">
                  <p:embed/>
                </p:oleObj>
              </mc:Choice>
              <mc:Fallback>
                <p:oleObj name="Bitmap Image" r:id="rId4" imgW="2743200" imgH="1661040" progId="Paint.Picture">
                  <p:embed/>
                  <p:pic>
                    <p:nvPicPr>
                      <p:cNvPr id="0" name="Object 5"/>
                      <p:cNvPicPr>
                        <a:picLocks noChangeAspect="1" noChangeArrowheads="1"/>
                      </p:cNvPicPr>
                      <p:nvPr/>
                    </p:nvPicPr>
                    <p:blipFill>
                      <a:blip r:embed="rId5"/>
                      <a:srcRect/>
                      <a:stretch>
                        <a:fillRect/>
                      </a:stretch>
                    </p:blipFill>
                    <p:spPr bwMode="auto">
                      <a:xfrm>
                        <a:off x="765567" y="4574160"/>
                        <a:ext cx="3316287" cy="2007428"/>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E2AAB6F4-C23A-4385-965C-35070EE22883}"/>
              </a:ext>
            </a:extLst>
          </p:cNvPr>
          <p:cNvGraphicFramePr>
            <a:graphicFrameLocks noChangeAspect="1"/>
          </p:cNvGraphicFramePr>
          <p:nvPr>
            <p:extLst>
              <p:ext uri="{D42A27DB-BD31-4B8C-83A1-F6EECF244321}">
                <p14:modId xmlns:p14="http://schemas.microsoft.com/office/powerpoint/2010/main" val="2088611831"/>
              </p:ext>
            </p:extLst>
          </p:nvPr>
        </p:nvGraphicFramePr>
        <p:xfrm>
          <a:off x="4570413" y="2308225"/>
          <a:ext cx="3630612" cy="2135188"/>
        </p:xfrm>
        <a:graphic>
          <a:graphicData uri="http://schemas.openxmlformats.org/presentationml/2006/ole">
            <mc:AlternateContent xmlns:mc="http://schemas.openxmlformats.org/markup-compatibility/2006">
              <mc:Choice xmlns:v="urn:schemas-microsoft-com:vml" Requires="v">
                <p:oleObj name="Bitmap Image" r:id="rId6" imgW="2819520" imgH="1653480" progId="Paint.Picture">
                  <p:embed/>
                </p:oleObj>
              </mc:Choice>
              <mc:Fallback>
                <p:oleObj name="Bitmap Image" r:id="rId6" imgW="2819520" imgH="1653480" progId="Paint.Picture">
                  <p:embed/>
                  <p:pic>
                    <p:nvPicPr>
                      <p:cNvPr id="0" name="Object 9"/>
                      <p:cNvPicPr>
                        <a:picLocks noChangeAspect="1" noChangeArrowheads="1"/>
                      </p:cNvPicPr>
                      <p:nvPr/>
                    </p:nvPicPr>
                    <p:blipFill>
                      <a:blip r:embed="rId7"/>
                      <a:srcRect/>
                      <a:stretch>
                        <a:fillRect/>
                      </a:stretch>
                    </p:blipFill>
                    <p:spPr bwMode="auto">
                      <a:xfrm>
                        <a:off x="4570413" y="2308225"/>
                        <a:ext cx="3630612" cy="2135188"/>
                      </a:xfrm>
                      <a:prstGeom prst="rect">
                        <a:avLst/>
                      </a:prstGeom>
                      <a:noFill/>
                    </p:spPr>
                  </p:pic>
                </p:oleObj>
              </mc:Fallback>
            </mc:AlternateContent>
          </a:graphicData>
        </a:graphic>
      </p:graphicFrame>
      <p:graphicFrame>
        <p:nvGraphicFramePr>
          <p:cNvPr id="20" name="Object 19">
            <a:extLst>
              <a:ext uri="{FF2B5EF4-FFF2-40B4-BE49-F238E27FC236}">
                <a16:creationId xmlns:a16="http://schemas.microsoft.com/office/drawing/2014/main" id="{06412DEA-625E-4D30-8848-9DD1BB708B1F}"/>
              </a:ext>
            </a:extLst>
          </p:cNvPr>
          <p:cNvGraphicFramePr>
            <a:graphicFrameLocks noChangeAspect="1"/>
          </p:cNvGraphicFramePr>
          <p:nvPr>
            <p:extLst>
              <p:ext uri="{D42A27DB-BD31-4B8C-83A1-F6EECF244321}">
                <p14:modId xmlns:p14="http://schemas.microsoft.com/office/powerpoint/2010/main" val="3738208507"/>
              </p:ext>
            </p:extLst>
          </p:nvPr>
        </p:nvGraphicFramePr>
        <p:xfrm>
          <a:off x="4612927" y="4559430"/>
          <a:ext cx="3316287" cy="2001838"/>
        </p:xfrm>
        <a:graphic>
          <a:graphicData uri="http://schemas.openxmlformats.org/presentationml/2006/ole">
            <mc:AlternateContent xmlns:mc="http://schemas.openxmlformats.org/markup-compatibility/2006">
              <mc:Choice xmlns:v="urn:schemas-microsoft-com:vml" Requires="v">
                <p:oleObj name="Bitmap Image" r:id="rId8" imgW="2743200" imgH="1653480" progId="Paint.Picture">
                  <p:embed/>
                </p:oleObj>
              </mc:Choice>
              <mc:Fallback>
                <p:oleObj name="Bitmap Image" r:id="rId8" imgW="2743200" imgH="1653480" progId="Paint.Picture">
                  <p:embed/>
                  <p:pic>
                    <p:nvPicPr>
                      <p:cNvPr id="0" name="Object 11"/>
                      <p:cNvPicPr>
                        <a:picLocks noChangeAspect="1" noChangeArrowheads="1"/>
                      </p:cNvPicPr>
                      <p:nvPr/>
                    </p:nvPicPr>
                    <p:blipFill>
                      <a:blip r:embed="rId9"/>
                      <a:srcRect/>
                      <a:stretch>
                        <a:fillRect/>
                      </a:stretch>
                    </p:blipFill>
                    <p:spPr bwMode="auto">
                      <a:xfrm>
                        <a:off x="4612927" y="4559430"/>
                        <a:ext cx="3316287" cy="2001838"/>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6C5DFF6D-2820-46C6-AA05-C75A46365B08}"/>
              </a:ext>
            </a:extLst>
          </p:cNvPr>
          <p:cNvSpPr txBox="1"/>
          <p:nvPr/>
        </p:nvSpPr>
        <p:spPr>
          <a:xfrm>
            <a:off x="8197239" y="2241260"/>
            <a:ext cx="3666171" cy="338554"/>
          </a:xfrm>
          <a:prstGeom prst="rect">
            <a:avLst/>
          </a:prstGeom>
          <a:noFill/>
        </p:spPr>
        <p:txBody>
          <a:bodyPr wrap="square" rtlCol="0">
            <a:spAutoFit/>
          </a:bodyPr>
          <a:lstStyle/>
          <a:p>
            <a:r>
              <a:rPr lang="en-US" sz="1600" dirty="0"/>
              <a:t>At t = 1s, they’ll be closer to each other.</a:t>
            </a:r>
          </a:p>
        </p:txBody>
      </p:sp>
      <p:sp>
        <p:nvSpPr>
          <p:cNvPr id="3" name="Rectangle 2">
            <a:hlinkClick r:id="rId10"/>
            <a:extLst>
              <a:ext uri="{FF2B5EF4-FFF2-40B4-BE49-F238E27FC236}">
                <a16:creationId xmlns:a16="http://schemas.microsoft.com/office/drawing/2014/main" id="{6465785F-A4E7-4D04-B730-4017EEB21A9F}"/>
              </a:ext>
            </a:extLst>
          </p:cNvPr>
          <p:cNvSpPr/>
          <p:nvPr/>
        </p:nvSpPr>
        <p:spPr>
          <a:xfrm>
            <a:off x="4847423" y="1664032"/>
            <a:ext cx="7344577" cy="338554"/>
          </a:xfrm>
          <a:prstGeom prst="rect">
            <a:avLst/>
          </a:prstGeom>
        </p:spPr>
        <p:txBody>
          <a:bodyPr wrap="square">
            <a:spAutoFit/>
          </a:bodyPr>
          <a:lstStyle/>
          <a:p>
            <a:r>
              <a:rPr lang="en-US" sz="1600" dirty="0">
                <a:solidFill>
                  <a:srgbClr val="0070C0"/>
                </a:solidFill>
              </a:rPr>
              <a:t>http://www.animations.physics.unsw.edu.au/jw/waves_superposition_reflection.htm</a:t>
            </a:r>
          </a:p>
        </p:txBody>
      </p:sp>
    </p:spTree>
    <p:extLst>
      <p:ext uri="{BB962C8B-B14F-4D97-AF65-F5344CB8AC3E}">
        <p14:creationId xmlns:p14="http://schemas.microsoft.com/office/powerpoint/2010/main" val="3615864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6AAF41A-D3AD-44B8-AB5F-D63F6AE14C46}"/>
              </a:ext>
            </a:extLst>
          </p:cNvPr>
          <p:cNvPicPr>
            <a:picLocks noChangeAspect="1"/>
          </p:cNvPicPr>
          <p:nvPr/>
        </p:nvPicPr>
        <p:blipFill>
          <a:blip r:embed="rId2"/>
          <a:stretch>
            <a:fillRect/>
          </a:stretch>
        </p:blipFill>
        <p:spPr>
          <a:xfrm>
            <a:off x="2345820" y="375264"/>
            <a:ext cx="7937680" cy="859611"/>
          </a:xfrm>
          <a:prstGeom prst="rect">
            <a:avLst/>
          </a:prstGeom>
        </p:spPr>
      </p:pic>
      <p:sp>
        <p:nvSpPr>
          <p:cNvPr id="3" name="TextBox 2">
            <a:extLst>
              <a:ext uri="{FF2B5EF4-FFF2-40B4-BE49-F238E27FC236}">
                <a16:creationId xmlns:a16="http://schemas.microsoft.com/office/drawing/2014/main" id="{CCC84CB0-0511-4AB7-89BA-A933557C5068}"/>
              </a:ext>
            </a:extLst>
          </p:cNvPr>
          <p:cNvSpPr txBox="1"/>
          <p:nvPr/>
        </p:nvSpPr>
        <p:spPr>
          <a:xfrm>
            <a:off x="636104" y="1234875"/>
            <a:ext cx="11220616" cy="830997"/>
          </a:xfrm>
          <a:prstGeom prst="rect">
            <a:avLst/>
          </a:prstGeom>
          <a:noFill/>
        </p:spPr>
        <p:txBody>
          <a:bodyPr wrap="square" rtlCol="0">
            <a:spAutoFit/>
          </a:bodyPr>
          <a:lstStyle/>
          <a:p>
            <a:r>
              <a:rPr lang="en-US" sz="1600" dirty="0">
                <a:solidFill>
                  <a:srgbClr val="0070C0"/>
                </a:solidFill>
              </a:rPr>
              <a:t>I’ve got a great idea!  We’re going to graph what happens as a wave enters into a new medium.  Let’s say we have our incident </a:t>
            </a:r>
          </a:p>
          <a:p>
            <a:r>
              <a:rPr lang="en-US" sz="1600" dirty="0">
                <a:solidFill>
                  <a:srgbClr val="0070C0"/>
                </a:solidFill>
              </a:rPr>
              <a:t>sinusoidal pulse traveling to the right down medium 1 (x &lt; 0, n</a:t>
            </a:r>
            <a:r>
              <a:rPr lang="en-US" sz="1600" baseline="-25000" dirty="0">
                <a:solidFill>
                  <a:srgbClr val="0070C0"/>
                </a:solidFill>
              </a:rPr>
              <a:t>1</a:t>
            </a:r>
            <a:r>
              <a:rPr lang="en-US" sz="1600" dirty="0">
                <a:solidFill>
                  <a:srgbClr val="0070C0"/>
                </a:solidFill>
              </a:rPr>
              <a:t> = 1) at speed v</a:t>
            </a:r>
            <a:r>
              <a:rPr lang="en-US" sz="1600" baseline="-25000" dirty="0">
                <a:solidFill>
                  <a:srgbClr val="0070C0"/>
                </a:solidFill>
              </a:rPr>
              <a:t>1</a:t>
            </a:r>
            <a:r>
              <a:rPr lang="en-US" sz="1600" dirty="0">
                <a:solidFill>
                  <a:srgbClr val="0070C0"/>
                </a:solidFill>
              </a:rPr>
              <a:t> = 1m/s.  And then we’ll see what will happen as it hits</a:t>
            </a:r>
          </a:p>
          <a:p>
            <a:r>
              <a:rPr lang="en-US" sz="1600" dirty="0">
                <a:solidFill>
                  <a:srgbClr val="0070C0"/>
                </a:solidFill>
              </a:rPr>
              <a:t>medium 2 (x &gt; 0, n</a:t>
            </a:r>
            <a:r>
              <a:rPr lang="en-US" sz="1600" baseline="-25000" dirty="0">
                <a:solidFill>
                  <a:srgbClr val="0070C0"/>
                </a:solidFill>
              </a:rPr>
              <a:t>2</a:t>
            </a:r>
            <a:r>
              <a:rPr lang="en-US" sz="1600" dirty="0">
                <a:solidFill>
                  <a:srgbClr val="0070C0"/>
                </a:solidFill>
              </a:rPr>
              <a:t> = 2).  In the top row we have the incident wave, and in the bottom row, we have what the string will look like.</a:t>
            </a:r>
          </a:p>
        </p:txBody>
      </p:sp>
      <p:sp>
        <p:nvSpPr>
          <p:cNvPr id="8" name="Rectangle 6">
            <a:extLst>
              <a:ext uri="{FF2B5EF4-FFF2-40B4-BE49-F238E27FC236}">
                <a16:creationId xmlns:a16="http://schemas.microsoft.com/office/drawing/2014/main" id="{9AB84080-2478-445C-83A1-79B3313A21D3}"/>
              </a:ext>
            </a:extLst>
          </p:cNvPr>
          <p:cNvSpPr>
            <a:spLocks noChangeArrowheads="1"/>
          </p:cNvSpPr>
          <p:nvPr/>
        </p:nvSpPr>
        <p:spPr bwMode="auto">
          <a:xfrm>
            <a:off x="745434" y="222244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10">
            <a:extLst>
              <a:ext uri="{FF2B5EF4-FFF2-40B4-BE49-F238E27FC236}">
                <a16:creationId xmlns:a16="http://schemas.microsoft.com/office/drawing/2014/main" id="{B99740F8-6CA5-4829-8122-166302F1116F}"/>
              </a:ext>
            </a:extLst>
          </p:cNvPr>
          <p:cNvSpPr>
            <a:spLocks noChangeArrowheads="1"/>
          </p:cNvSpPr>
          <p:nvPr/>
        </p:nvSpPr>
        <p:spPr bwMode="auto">
          <a:xfrm>
            <a:off x="745434" y="25595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8">
            <a:extLst>
              <a:ext uri="{FF2B5EF4-FFF2-40B4-BE49-F238E27FC236}">
                <a16:creationId xmlns:a16="http://schemas.microsoft.com/office/drawing/2014/main" id="{3AA26FFE-9DA5-4AEE-982A-192AE4F9242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33">
            <a:extLst>
              <a:ext uri="{FF2B5EF4-FFF2-40B4-BE49-F238E27FC236}">
                <a16:creationId xmlns:a16="http://schemas.microsoft.com/office/drawing/2014/main" id="{8E632ACB-4DC9-4958-9BFE-96491A58A04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a:extLst>
              <a:ext uri="{FF2B5EF4-FFF2-40B4-BE49-F238E27FC236}">
                <a16:creationId xmlns:a16="http://schemas.microsoft.com/office/drawing/2014/main" id="{9E6FCBBB-3D57-4CAD-8D81-1B6D71C370ED}"/>
              </a:ext>
            </a:extLst>
          </p:cNvPr>
          <p:cNvGraphicFramePr>
            <a:graphicFrameLocks noChangeAspect="1"/>
          </p:cNvGraphicFramePr>
          <p:nvPr>
            <p:extLst>
              <p:ext uri="{D42A27DB-BD31-4B8C-83A1-F6EECF244321}">
                <p14:modId xmlns:p14="http://schemas.microsoft.com/office/powerpoint/2010/main" val="3076628019"/>
              </p:ext>
            </p:extLst>
          </p:nvPr>
        </p:nvGraphicFramePr>
        <p:xfrm>
          <a:off x="5068888" y="2278063"/>
          <a:ext cx="2740025" cy="1890712"/>
        </p:xfrm>
        <a:graphic>
          <a:graphicData uri="http://schemas.openxmlformats.org/presentationml/2006/ole">
            <mc:AlternateContent xmlns:mc="http://schemas.openxmlformats.org/markup-compatibility/2006">
              <mc:Choice xmlns:v="urn:schemas-microsoft-com:vml" Requires="v">
                <p:oleObj name="Bitmap Image" r:id="rId3" imgW="4884480" imgH="3368160" progId="Paint.Picture">
                  <p:embed/>
                </p:oleObj>
              </mc:Choice>
              <mc:Fallback>
                <p:oleObj name="Bitmap Image" r:id="rId3" imgW="4884480" imgH="3368160" progId="Paint.Picture">
                  <p:embed/>
                  <p:pic>
                    <p:nvPicPr>
                      <p:cNvPr id="10" name="Object 9">
                        <a:extLst>
                          <a:ext uri="{FF2B5EF4-FFF2-40B4-BE49-F238E27FC236}">
                            <a16:creationId xmlns:a16="http://schemas.microsoft.com/office/drawing/2014/main" id="{104B2762-0B69-402C-82AE-A606CA11A9ED}"/>
                          </a:ext>
                        </a:extLst>
                      </p:cNvPr>
                      <p:cNvPicPr>
                        <a:picLocks noChangeAspect="1" noChangeArrowheads="1"/>
                      </p:cNvPicPr>
                      <p:nvPr/>
                    </p:nvPicPr>
                    <p:blipFill>
                      <a:blip r:embed="rId4"/>
                      <a:srcRect/>
                      <a:stretch>
                        <a:fillRect/>
                      </a:stretch>
                    </p:blipFill>
                    <p:spPr bwMode="auto">
                      <a:xfrm>
                        <a:off x="5068888" y="2278063"/>
                        <a:ext cx="2740025" cy="1890712"/>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F291E332-1360-4A99-AB98-3D1BE0D47679}"/>
              </a:ext>
            </a:extLst>
          </p:cNvPr>
          <p:cNvGraphicFramePr>
            <a:graphicFrameLocks noChangeAspect="1"/>
          </p:cNvGraphicFramePr>
          <p:nvPr>
            <p:extLst>
              <p:ext uri="{D42A27DB-BD31-4B8C-83A1-F6EECF244321}">
                <p14:modId xmlns:p14="http://schemas.microsoft.com/office/powerpoint/2010/main" val="1333536407"/>
              </p:ext>
            </p:extLst>
          </p:nvPr>
        </p:nvGraphicFramePr>
        <p:xfrm>
          <a:off x="5070475" y="4543425"/>
          <a:ext cx="2735263" cy="1898650"/>
        </p:xfrm>
        <a:graphic>
          <a:graphicData uri="http://schemas.openxmlformats.org/presentationml/2006/ole">
            <mc:AlternateContent xmlns:mc="http://schemas.openxmlformats.org/markup-compatibility/2006">
              <mc:Choice xmlns:v="urn:schemas-microsoft-com:vml" Requires="v">
                <p:oleObj name="Bitmap Image" r:id="rId5" imgW="4876920" imgH="3383280" progId="Paint.Picture">
                  <p:embed/>
                </p:oleObj>
              </mc:Choice>
              <mc:Fallback>
                <p:oleObj name="Bitmap Image" r:id="rId5" imgW="4876920" imgH="3383280" progId="Paint.Picture">
                  <p:embed/>
                  <p:pic>
                    <p:nvPicPr>
                      <p:cNvPr id="10" name="Object 9">
                        <a:extLst>
                          <a:ext uri="{FF2B5EF4-FFF2-40B4-BE49-F238E27FC236}">
                            <a16:creationId xmlns:a16="http://schemas.microsoft.com/office/drawing/2014/main" id="{104B2762-0B69-402C-82AE-A606CA11A9ED}"/>
                          </a:ext>
                        </a:extLst>
                      </p:cNvPr>
                      <p:cNvPicPr>
                        <a:picLocks noChangeAspect="1" noChangeArrowheads="1"/>
                      </p:cNvPicPr>
                      <p:nvPr/>
                    </p:nvPicPr>
                    <p:blipFill>
                      <a:blip r:embed="rId6"/>
                      <a:srcRect/>
                      <a:stretch>
                        <a:fillRect/>
                      </a:stretch>
                    </p:blipFill>
                    <p:spPr bwMode="auto">
                      <a:xfrm>
                        <a:off x="5070475" y="4543425"/>
                        <a:ext cx="2735263" cy="1898650"/>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5EAD1C83-C147-430E-B4EE-7C10853F4E69}"/>
              </a:ext>
            </a:extLst>
          </p:cNvPr>
          <p:cNvGraphicFramePr>
            <a:graphicFrameLocks noChangeAspect="1"/>
          </p:cNvGraphicFramePr>
          <p:nvPr>
            <p:extLst>
              <p:ext uri="{D42A27DB-BD31-4B8C-83A1-F6EECF244321}">
                <p14:modId xmlns:p14="http://schemas.microsoft.com/office/powerpoint/2010/main" val="2662455414"/>
              </p:ext>
            </p:extLst>
          </p:nvPr>
        </p:nvGraphicFramePr>
        <p:xfrm>
          <a:off x="614363" y="2238375"/>
          <a:ext cx="2752725" cy="1911350"/>
        </p:xfrm>
        <a:graphic>
          <a:graphicData uri="http://schemas.openxmlformats.org/presentationml/2006/ole">
            <mc:AlternateContent xmlns:mc="http://schemas.openxmlformats.org/markup-compatibility/2006">
              <mc:Choice xmlns:v="urn:schemas-microsoft-com:vml" Requires="v">
                <p:oleObj name="Bitmap Image" r:id="rId7" imgW="4907160" imgH="3406320" progId="Paint.Picture">
                  <p:embed/>
                </p:oleObj>
              </mc:Choice>
              <mc:Fallback>
                <p:oleObj name="Bitmap Image" r:id="rId7" imgW="4907160" imgH="3406320" progId="Paint.Picture">
                  <p:embed/>
                  <p:pic>
                    <p:nvPicPr>
                      <p:cNvPr id="10" name="Object 9">
                        <a:extLst>
                          <a:ext uri="{FF2B5EF4-FFF2-40B4-BE49-F238E27FC236}">
                            <a16:creationId xmlns:a16="http://schemas.microsoft.com/office/drawing/2014/main" id="{104B2762-0B69-402C-82AE-A606CA11A9ED}"/>
                          </a:ext>
                        </a:extLst>
                      </p:cNvPr>
                      <p:cNvPicPr>
                        <a:picLocks noChangeAspect="1" noChangeArrowheads="1"/>
                      </p:cNvPicPr>
                      <p:nvPr/>
                    </p:nvPicPr>
                    <p:blipFill>
                      <a:blip r:embed="rId8"/>
                      <a:srcRect/>
                      <a:stretch>
                        <a:fillRect/>
                      </a:stretch>
                    </p:blipFill>
                    <p:spPr bwMode="auto">
                      <a:xfrm>
                        <a:off x="614363" y="2238375"/>
                        <a:ext cx="2752725" cy="1911350"/>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7B4C85C2-538D-4CFB-A693-2EF666F94BB5}"/>
              </a:ext>
            </a:extLst>
          </p:cNvPr>
          <p:cNvGraphicFramePr>
            <a:graphicFrameLocks noChangeAspect="1"/>
          </p:cNvGraphicFramePr>
          <p:nvPr>
            <p:extLst>
              <p:ext uri="{D42A27DB-BD31-4B8C-83A1-F6EECF244321}">
                <p14:modId xmlns:p14="http://schemas.microsoft.com/office/powerpoint/2010/main" val="3856994575"/>
              </p:ext>
            </p:extLst>
          </p:nvPr>
        </p:nvGraphicFramePr>
        <p:xfrm>
          <a:off x="618331" y="4548188"/>
          <a:ext cx="2744787" cy="1893887"/>
        </p:xfrm>
        <a:graphic>
          <a:graphicData uri="http://schemas.openxmlformats.org/presentationml/2006/ole">
            <mc:AlternateContent xmlns:mc="http://schemas.openxmlformats.org/markup-compatibility/2006">
              <mc:Choice xmlns:v="urn:schemas-microsoft-com:vml" Requires="v">
                <p:oleObj name="Bitmap Image" r:id="rId9" imgW="4892040" imgH="3375720" progId="Paint.Picture">
                  <p:embed/>
                </p:oleObj>
              </mc:Choice>
              <mc:Fallback>
                <p:oleObj name="Bitmap Image" r:id="rId9" imgW="4892040" imgH="3375720" progId="Paint.Picture">
                  <p:embed/>
                  <p:pic>
                    <p:nvPicPr>
                      <p:cNvPr id="10" name="Object 9">
                        <a:extLst>
                          <a:ext uri="{FF2B5EF4-FFF2-40B4-BE49-F238E27FC236}">
                            <a16:creationId xmlns:a16="http://schemas.microsoft.com/office/drawing/2014/main" id="{104B2762-0B69-402C-82AE-A606CA11A9ED}"/>
                          </a:ext>
                        </a:extLst>
                      </p:cNvPr>
                      <p:cNvPicPr>
                        <a:picLocks noChangeAspect="1" noChangeArrowheads="1"/>
                      </p:cNvPicPr>
                      <p:nvPr/>
                    </p:nvPicPr>
                    <p:blipFill>
                      <a:blip r:embed="rId10"/>
                      <a:srcRect/>
                      <a:stretch>
                        <a:fillRect/>
                      </a:stretch>
                    </p:blipFill>
                    <p:spPr bwMode="auto">
                      <a:xfrm>
                        <a:off x="618331" y="4548188"/>
                        <a:ext cx="2744787" cy="1893887"/>
                      </a:xfrm>
                      <a:prstGeom prst="rect">
                        <a:avLst/>
                      </a:prstGeom>
                      <a:noFill/>
                    </p:spPr>
                  </p:pic>
                </p:oleObj>
              </mc:Fallback>
            </mc:AlternateContent>
          </a:graphicData>
        </a:graphic>
      </p:graphicFrame>
    </p:spTree>
    <p:extLst>
      <p:ext uri="{BB962C8B-B14F-4D97-AF65-F5344CB8AC3E}">
        <p14:creationId xmlns:p14="http://schemas.microsoft.com/office/powerpoint/2010/main" val="3073340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B13C36E-274D-4A80-ABC1-111D32CBCB9A}"/>
              </a:ext>
            </a:extLst>
          </p:cNvPr>
          <p:cNvPicPr>
            <a:picLocks noChangeAspect="1"/>
          </p:cNvPicPr>
          <p:nvPr/>
        </p:nvPicPr>
        <p:blipFill>
          <a:blip r:embed="rId2"/>
          <a:stretch>
            <a:fillRect/>
          </a:stretch>
        </p:blipFill>
        <p:spPr>
          <a:xfrm>
            <a:off x="2448484" y="13123"/>
            <a:ext cx="7937680" cy="861207"/>
          </a:xfrm>
          <a:prstGeom prst="rect">
            <a:avLst/>
          </a:prstGeom>
        </p:spPr>
      </p:pic>
      <p:sp>
        <p:nvSpPr>
          <p:cNvPr id="5" name="Rectangle 7">
            <a:extLst>
              <a:ext uri="{FF2B5EF4-FFF2-40B4-BE49-F238E27FC236}">
                <a16:creationId xmlns:a16="http://schemas.microsoft.com/office/drawing/2014/main" id="{054C0C3A-730B-4C99-90E5-B2865A5FB93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a:extLst>
              <a:ext uri="{FF2B5EF4-FFF2-40B4-BE49-F238E27FC236}">
                <a16:creationId xmlns:a16="http://schemas.microsoft.com/office/drawing/2014/main" id="{5346BC5C-747C-4D56-AB7D-73AC37923D93}"/>
              </a:ext>
            </a:extLst>
          </p:cNvPr>
          <p:cNvSpPr txBox="1"/>
          <p:nvPr/>
        </p:nvSpPr>
        <p:spPr>
          <a:xfrm>
            <a:off x="3362958" y="731972"/>
            <a:ext cx="7334444" cy="830997"/>
          </a:xfrm>
          <a:prstGeom prst="rect">
            <a:avLst/>
          </a:prstGeom>
          <a:noFill/>
        </p:spPr>
        <p:txBody>
          <a:bodyPr wrap="none" rtlCol="0">
            <a:spAutoFit/>
          </a:bodyPr>
          <a:lstStyle/>
          <a:p>
            <a:r>
              <a:rPr lang="en-US" sz="1600" dirty="0">
                <a:solidFill>
                  <a:srgbClr val="0070C0"/>
                </a:solidFill>
              </a:rPr>
              <a:t>If medium 2 were the same as medium 1, then this is what the string would look like.  </a:t>
            </a:r>
          </a:p>
          <a:p>
            <a:r>
              <a:rPr lang="en-US" sz="1600" dirty="0">
                <a:solidFill>
                  <a:srgbClr val="0070C0"/>
                </a:solidFill>
              </a:rPr>
              <a:t>The ‘faux’ transmission (the part of the wave that extends beyond x = 0) is a useful aid</a:t>
            </a:r>
          </a:p>
          <a:p>
            <a:r>
              <a:rPr lang="en-US" sz="1600" dirty="0">
                <a:solidFill>
                  <a:srgbClr val="0070C0"/>
                </a:solidFill>
              </a:rPr>
              <a:t>for constructing the reflected and actual transmitted waves.</a:t>
            </a:r>
          </a:p>
        </p:txBody>
      </p:sp>
      <p:sp>
        <p:nvSpPr>
          <p:cNvPr id="12" name="TextBox 11">
            <a:extLst>
              <a:ext uri="{FF2B5EF4-FFF2-40B4-BE49-F238E27FC236}">
                <a16:creationId xmlns:a16="http://schemas.microsoft.com/office/drawing/2014/main" id="{2B4F830A-5AE7-4AE9-ACBE-215B534FD10C}"/>
              </a:ext>
            </a:extLst>
          </p:cNvPr>
          <p:cNvSpPr txBox="1"/>
          <p:nvPr/>
        </p:nvSpPr>
        <p:spPr>
          <a:xfrm>
            <a:off x="3223542" y="2660115"/>
            <a:ext cx="4955258" cy="584775"/>
          </a:xfrm>
          <a:prstGeom prst="rect">
            <a:avLst/>
          </a:prstGeom>
          <a:noFill/>
        </p:spPr>
        <p:txBody>
          <a:bodyPr wrap="square" rtlCol="0">
            <a:spAutoFit/>
          </a:bodyPr>
          <a:lstStyle/>
          <a:p>
            <a:r>
              <a:rPr lang="en-US" sz="1600" dirty="0">
                <a:solidFill>
                  <a:srgbClr val="0070C0"/>
                </a:solidFill>
              </a:rPr>
              <a:t>So transmitted wave (green) should be 2/3 the size of the ‘faux’ transmission, and have traveled only 0.5m.</a:t>
            </a:r>
          </a:p>
        </p:txBody>
      </p:sp>
      <p:graphicFrame>
        <p:nvGraphicFramePr>
          <p:cNvPr id="13" name="Object 12">
            <a:extLst>
              <a:ext uri="{FF2B5EF4-FFF2-40B4-BE49-F238E27FC236}">
                <a16:creationId xmlns:a16="http://schemas.microsoft.com/office/drawing/2014/main" id="{B3CAC067-4907-4011-A160-63752745D380}"/>
              </a:ext>
            </a:extLst>
          </p:cNvPr>
          <p:cNvGraphicFramePr>
            <a:graphicFrameLocks noChangeAspect="1"/>
          </p:cNvGraphicFramePr>
          <p:nvPr>
            <p:extLst>
              <p:ext uri="{D42A27DB-BD31-4B8C-83A1-F6EECF244321}">
                <p14:modId xmlns:p14="http://schemas.microsoft.com/office/powerpoint/2010/main" val="2038954497"/>
              </p:ext>
            </p:extLst>
          </p:nvPr>
        </p:nvGraphicFramePr>
        <p:xfrm>
          <a:off x="3362958" y="3378575"/>
          <a:ext cx="2675065" cy="614542"/>
        </p:xfrm>
        <a:graphic>
          <a:graphicData uri="http://schemas.openxmlformats.org/presentationml/2006/ole">
            <mc:AlternateContent xmlns:mc="http://schemas.openxmlformats.org/markup-compatibility/2006">
              <mc:Choice xmlns:v="urn:schemas-microsoft-com:vml" Requires="v">
                <p:oleObj name="Equation" r:id="rId3" imgW="1879560" imgH="431640" progId="Equation.DSMT4">
                  <p:embed/>
                </p:oleObj>
              </mc:Choice>
              <mc:Fallback>
                <p:oleObj name="Equation" r:id="rId3" imgW="1879560" imgH="431640" progId="Equation.DSMT4">
                  <p:embed/>
                  <p:pic>
                    <p:nvPicPr>
                      <p:cNvPr id="0" name=""/>
                      <p:cNvPicPr/>
                      <p:nvPr/>
                    </p:nvPicPr>
                    <p:blipFill>
                      <a:blip r:embed="rId4"/>
                      <a:stretch>
                        <a:fillRect/>
                      </a:stretch>
                    </p:blipFill>
                    <p:spPr>
                      <a:xfrm>
                        <a:off x="3362958" y="3378575"/>
                        <a:ext cx="2675065" cy="614542"/>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E289171C-FC1F-4630-8D40-45FEC7FD6786}"/>
              </a:ext>
            </a:extLst>
          </p:cNvPr>
          <p:cNvGraphicFramePr>
            <a:graphicFrameLocks noChangeAspect="1"/>
          </p:cNvGraphicFramePr>
          <p:nvPr>
            <p:extLst>
              <p:ext uri="{D42A27DB-BD31-4B8C-83A1-F6EECF244321}">
                <p14:modId xmlns:p14="http://schemas.microsoft.com/office/powerpoint/2010/main" val="1903163212"/>
              </p:ext>
            </p:extLst>
          </p:nvPr>
        </p:nvGraphicFramePr>
        <p:xfrm>
          <a:off x="3362958" y="4060741"/>
          <a:ext cx="3581400" cy="325437"/>
        </p:xfrm>
        <a:graphic>
          <a:graphicData uri="http://schemas.openxmlformats.org/presentationml/2006/ole">
            <mc:AlternateContent xmlns:mc="http://schemas.openxmlformats.org/markup-compatibility/2006">
              <mc:Choice xmlns:v="urn:schemas-microsoft-com:vml" Requires="v">
                <p:oleObj name="Equation" r:id="rId5" imgW="2514600" imgH="228600" progId="Equation.DSMT4">
                  <p:embed/>
                </p:oleObj>
              </mc:Choice>
              <mc:Fallback>
                <p:oleObj name="Equation" r:id="rId5" imgW="2514600" imgH="228600" progId="Equation.DSMT4">
                  <p:embed/>
                  <p:pic>
                    <p:nvPicPr>
                      <p:cNvPr id="13" name="Object 12">
                        <a:extLst>
                          <a:ext uri="{FF2B5EF4-FFF2-40B4-BE49-F238E27FC236}">
                            <a16:creationId xmlns:a16="http://schemas.microsoft.com/office/drawing/2014/main" id="{B3CAC067-4907-4011-A160-63752745D380}"/>
                          </a:ext>
                        </a:extLst>
                      </p:cNvPr>
                      <p:cNvPicPr/>
                      <p:nvPr/>
                    </p:nvPicPr>
                    <p:blipFill>
                      <a:blip r:embed="rId6"/>
                      <a:stretch>
                        <a:fillRect/>
                      </a:stretch>
                    </p:blipFill>
                    <p:spPr>
                      <a:xfrm>
                        <a:off x="3362958" y="4060741"/>
                        <a:ext cx="3581400" cy="325437"/>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8A2A8B98-9010-4E4F-BF10-448D4E22E421}"/>
              </a:ext>
            </a:extLst>
          </p:cNvPr>
          <p:cNvGraphicFramePr>
            <a:graphicFrameLocks noChangeAspect="1"/>
          </p:cNvGraphicFramePr>
          <p:nvPr>
            <p:extLst>
              <p:ext uri="{D42A27DB-BD31-4B8C-83A1-F6EECF244321}">
                <p14:modId xmlns:p14="http://schemas.microsoft.com/office/powerpoint/2010/main" val="4045818251"/>
              </p:ext>
            </p:extLst>
          </p:nvPr>
        </p:nvGraphicFramePr>
        <p:xfrm>
          <a:off x="8425268" y="3350589"/>
          <a:ext cx="2838450" cy="614362"/>
        </p:xfrm>
        <a:graphic>
          <a:graphicData uri="http://schemas.openxmlformats.org/presentationml/2006/ole">
            <mc:AlternateContent xmlns:mc="http://schemas.openxmlformats.org/markup-compatibility/2006">
              <mc:Choice xmlns:v="urn:schemas-microsoft-com:vml" Requires="v">
                <p:oleObj name="Equation" r:id="rId7" imgW="1993680" imgH="431640" progId="Equation.DSMT4">
                  <p:embed/>
                </p:oleObj>
              </mc:Choice>
              <mc:Fallback>
                <p:oleObj name="Equation" r:id="rId7" imgW="1993680" imgH="431640" progId="Equation.DSMT4">
                  <p:embed/>
                  <p:pic>
                    <p:nvPicPr>
                      <p:cNvPr id="13" name="Object 12">
                        <a:extLst>
                          <a:ext uri="{FF2B5EF4-FFF2-40B4-BE49-F238E27FC236}">
                            <a16:creationId xmlns:a16="http://schemas.microsoft.com/office/drawing/2014/main" id="{B3CAC067-4907-4011-A160-63752745D380}"/>
                          </a:ext>
                        </a:extLst>
                      </p:cNvPr>
                      <p:cNvPicPr/>
                      <p:nvPr/>
                    </p:nvPicPr>
                    <p:blipFill>
                      <a:blip r:embed="rId8"/>
                      <a:stretch>
                        <a:fillRect/>
                      </a:stretch>
                    </p:blipFill>
                    <p:spPr>
                      <a:xfrm>
                        <a:off x="8425268" y="3350589"/>
                        <a:ext cx="2838450" cy="614362"/>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A20543FB-3B3C-4DC3-AA99-D035EFBEE859}"/>
              </a:ext>
            </a:extLst>
          </p:cNvPr>
          <p:cNvSpPr txBox="1"/>
          <p:nvPr/>
        </p:nvSpPr>
        <p:spPr>
          <a:xfrm>
            <a:off x="8259576" y="2674092"/>
            <a:ext cx="3932423" cy="584775"/>
          </a:xfrm>
          <a:prstGeom prst="rect">
            <a:avLst/>
          </a:prstGeom>
          <a:noFill/>
        </p:spPr>
        <p:txBody>
          <a:bodyPr wrap="square" rtlCol="0">
            <a:spAutoFit/>
          </a:bodyPr>
          <a:lstStyle/>
          <a:p>
            <a:r>
              <a:rPr lang="en-US" sz="1600" dirty="0">
                <a:solidFill>
                  <a:srgbClr val="0070C0"/>
                </a:solidFill>
              </a:rPr>
              <a:t>Reflected wave (red) should be -1/3 size of ‘faux’ transmission, and have traveled 1m.</a:t>
            </a:r>
          </a:p>
        </p:txBody>
      </p:sp>
      <p:graphicFrame>
        <p:nvGraphicFramePr>
          <p:cNvPr id="18" name="Object 17">
            <a:extLst>
              <a:ext uri="{FF2B5EF4-FFF2-40B4-BE49-F238E27FC236}">
                <a16:creationId xmlns:a16="http://schemas.microsoft.com/office/drawing/2014/main" id="{55CFC566-25DA-4D47-9BFA-CE251F3AB851}"/>
              </a:ext>
            </a:extLst>
          </p:cNvPr>
          <p:cNvGraphicFramePr>
            <a:graphicFrameLocks noChangeAspect="1"/>
          </p:cNvGraphicFramePr>
          <p:nvPr>
            <p:extLst>
              <p:ext uri="{D42A27DB-BD31-4B8C-83A1-F6EECF244321}">
                <p14:modId xmlns:p14="http://schemas.microsoft.com/office/powerpoint/2010/main" val="401678505"/>
              </p:ext>
            </p:extLst>
          </p:nvPr>
        </p:nvGraphicFramePr>
        <p:xfrm>
          <a:off x="8425268" y="4068615"/>
          <a:ext cx="1717675" cy="325438"/>
        </p:xfrm>
        <a:graphic>
          <a:graphicData uri="http://schemas.openxmlformats.org/presentationml/2006/ole">
            <mc:AlternateContent xmlns:mc="http://schemas.openxmlformats.org/markup-compatibility/2006">
              <mc:Choice xmlns:v="urn:schemas-microsoft-com:vml" Requires="v">
                <p:oleObj name="Equation" r:id="rId9" imgW="1206360" imgH="228600" progId="Equation.DSMT4">
                  <p:embed/>
                </p:oleObj>
              </mc:Choice>
              <mc:Fallback>
                <p:oleObj name="Equation" r:id="rId9" imgW="1206360" imgH="228600" progId="Equation.DSMT4">
                  <p:embed/>
                  <p:pic>
                    <p:nvPicPr>
                      <p:cNvPr id="15" name="Object 14">
                        <a:extLst>
                          <a:ext uri="{FF2B5EF4-FFF2-40B4-BE49-F238E27FC236}">
                            <a16:creationId xmlns:a16="http://schemas.microsoft.com/office/drawing/2014/main" id="{E289171C-FC1F-4630-8D40-45FEC7FD6786}"/>
                          </a:ext>
                        </a:extLst>
                      </p:cNvPr>
                      <p:cNvPicPr/>
                      <p:nvPr/>
                    </p:nvPicPr>
                    <p:blipFill>
                      <a:blip r:embed="rId10"/>
                      <a:stretch>
                        <a:fillRect/>
                      </a:stretch>
                    </p:blipFill>
                    <p:spPr>
                      <a:xfrm>
                        <a:off x="8425268" y="4068615"/>
                        <a:ext cx="1717675" cy="325438"/>
                      </a:xfrm>
                      <a:prstGeom prst="rect">
                        <a:avLst/>
                      </a:prstGeom>
                    </p:spPr>
                  </p:pic>
                </p:oleObj>
              </mc:Fallback>
            </mc:AlternateContent>
          </a:graphicData>
        </a:graphic>
      </p:graphicFrame>
      <p:sp>
        <p:nvSpPr>
          <p:cNvPr id="19" name="TextBox 18">
            <a:extLst>
              <a:ext uri="{FF2B5EF4-FFF2-40B4-BE49-F238E27FC236}">
                <a16:creationId xmlns:a16="http://schemas.microsoft.com/office/drawing/2014/main" id="{6DA892F3-5563-432F-B717-DE544341FE85}"/>
              </a:ext>
            </a:extLst>
          </p:cNvPr>
          <p:cNvSpPr txBox="1"/>
          <p:nvPr/>
        </p:nvSpPr>
        <p:spPr>
          <a:xfrm>
            <a:off x="3223542" y="4727366"/>
            <a:ext cx="7834965" cy="830997"/>
          </a:xfrm>
          <a:prstGeom prst="rect">
            <a:avLst/>
          </a:prstGeom>
          <a:noFill/>
        </p:spPr>
        <p:txBody>
          <a:bodyPr wrap="none" rtlCol="0">
            <a:spAutoFit/>
          </a:bodyPr>
          <a:lstStyle/>
          <a:p>
            <a:r>
              <a:rPr lang="en-US" sz="1600" dirty="0">
                <a:solidFill>
                  <a:srgbClr val="0070C0"/>
                </a:solidFill>
              </a:rPr>
              <a:t>And this is the superposition of the incident and reflected waves.  You can see that when </a:t>
            </a:r>
          </a:p>
          <a:p>
            <a:r>
              <a:rPr lang="en-US" sz="1600" dirty="0">
                <a:solidFill>
                  <a:srgbClr val="0070C0"/>
                </a:solidFill>
              </a:rPr>
              <a:t>you add the two, they match up evenly with the transmitted wave, as was required by those</a:t>
            </a:r>
          </a:p>
          <a:p>
            <a:r>
              <a:rPr lang="en-US" sz="1600" dirty="0">
                <a:solidFill>
                  <a:srgbClr val="0070C0"/>
                </a:solidFill>
              </a:rPr>
              <a:t>boundary conditions we employed.</a:t>
            </a:r>
          </a:p>
        </p:txBody>
      </p:sp>
      <p:graphicFrame>
        <p:nvGraphicFramePr>
          <p:cNvPr id="20" name="Object 19">
            <a:extLst>
              <a:ext uri="{FF2B5EF4-FFF2-40B4-BE49-F238E27FC236}">
                <a16:creationId xmlns:a16="http://schemas.microsoft.com/office/drawing/2014/main" id="{AA05A0B2-435C-4793-AB92-C6AD2BD79A29}"/>
              </a:ext>
            </a:extLst>
          </p:cNvPr>
          <p:cNvGraphicFramePr>
            <a:graphicFrameLocks noChangeAspect="1"/>
          </p:cNvGraphicFramePr>
          <p:nvPr>
            <p:extLst>
              <p:ext uri="{D42A27DB-BD31-4B8C-83A1-F6EECF244321}">
                <p14:modId xmlns:p14="http://schemas.microsoft.com/office/powerpoint/2010/main" val="1724532437"/>
              </p:ext>
            </p:extLst>
          </p:nvPr>
        </p:nvGraphicFramePr>
        <p:xfrm>
          <a:off x="184150" y="825500"/>
          <a:ext cx="2749550" cy="1897063"/>
        </p:xfrm>
        <a:graphic>
          <a:graphicData uri="http://schemas.openxmlformats.org/presentationml/2006/ole">
            <mc:AlternateContent xmlns:mc="http://schemas.openxmlformats.org/markup-compatibility/2006">
              <mc:Choice xmlns:v="urn:schemas-microsoft-com:vml" Requires="v">
                <p:oleObj name="Bitmap Image" r:id="rId11" imgW="4899600" imgH="3383280" progId="Paint.Picture">
                  <p:embed/>
                </p:oleObj>
              </mc:Choice>
              <mc:Fallback>
                <p:oleObj name="Bitmap Image" r:id="rId11" imgW="4899600" imgH="3383280" progId="Paint.Picture">
                  <p:embed/>
                  <p:pic>
                    <p:nvPicPr>
                      <p:cNvPr id="15" name="Object 14">
                        <a:extLst>
                          <a:ext uri="{FF2B5EF4-FFF2-40B4-BE49-F238E27FC236}">
                            <a16:creationId xmlns:a16="http://schemas.microsoft.com/office/drawing/2014/main" id="{9E6FCBBB-3D57-4CAD-8D81-1B6D71C370ED}"/>
                          </a:ext>
                        </a:extLst>
                      </p:cNvPr>
                      <p:cNvPicPr>
                        <a:picLocks noChangeAspect="1" noChangeArrowheads="1"/>
                      </p:cNvPicPr>
                      <p:nvPr/>
                    </p:nvPicPr>
                    <p:blipFill>
                      <a:blip r:embed="rId12"/>
                      <a:srcRect/>
                      <a:stretch>
                        <a:fillRect/>
                      </a:stretch>
                    </p:blipFill>
                    <p:spPr bwMode="auto">
                      <a:xfrm>
                        <a:off x="184150" y="825500"/>
                        <a:ext cx="2749550" cy="1897063"/>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93CAD8EC-E2F3-4513-B9C9-C26B6340FD4C}"/>
              </a:ext>
            </a:extLst>
          </p:cNvPr>
          <p:cNvGraphicFramePr>
            <a:graphicFrameLocks noChangeAspect="1"/>
          </p:cNvGraphicFramePr>
          <p:nvPr>
            <p:extLst>
              <p:ext uri="{D42A27DB-BD31-4B8C-83A1-F6EECF244321}">
                <p14:modId xmlns:p14="http://schemas.microsoft.com/office/powerpoint/2010/main" val="866137840"/>
              </p:ext>
            </p:extLst>
          </p:nvPr>
        </p:nvGraphicFramePr>
        <p:xfrm>
          <a:off x="185738" y="2811463"/>
          <a:ext cx="2746375" cy="1908175"/>
        </p:xfrm>
        <a:graphic>
          <a:graphicData uri="http://schemas.openxmlformats.org/presentationml/2006/ole">
            <mc:AlternateContent xmlns:mc="http://schemas.openxmlformats.org/markup-compatibility/2006">
              <mc:Choice xmlns:v="urn:schemas-microsoft-com:vml" Requires="v">
                <p:oleObj name="Bitmap Image" r:id="rId13" imgW="4892040" imgH="3398400" progId="Paint.Picture">
                  <p:embed/>
                </p:oleObj>
              </mc:Choice>
              <mc:Fallback>
                <p:oleObj name="Bitmap Image" r:id="rId13" imgW="4892040" imgH="3398400" progId="Paint.Picture">
                  <p:embed/>
                  <p:pic>
                    <p:nvPicPr>
                      <p:cNvPr id="15" name="Object 14">
                        <a:extLst>
                          <a:ext uri="{FF2B5EF4-FFF2-40B4-BE49-F238E27FC236}">
                            <a16:creationId xmlns:a16="http://schemas.microsoft.com/office/drawing/2014/main" id="{9E6FCBBB-3D57-4CAD-8D81-1B6D71C370ED}"/>
                          </a:ext>
                        </a:extLst>
                      </p:cNvPr>
                      <p:cNvPicPr>
                        <a:picLocks noChangeAspect="1" noChangeArrowheads="1"/>
                      </p:cNvPicPr>
                      <p:nvPr/>
                    </p:nvPicPr>
                    <p:blipFill>
                      <a:blip r:embed="rId14"/>
                      <a:srcRect/>
                      <a:stretch>
                        <a:fillRect/>
                      </a:stretch>
                    </p:blipFill>
                    <p:spPr bwMode="auto">
                      <a:xfrm>
                        <a:off x="185738" y="2811463"/>
                        <a:ext cx="2746375" cy="1908175"/>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002DDBFB-3D2A-40FC-A7E7-EC5339CD69CC}"/>
              </a:ext>
            </a:extLst>
          </p:cNvPr>
          <p:cNvGraphicFramePr>
            <a:graphicFrameLocks noChangeAspect="1"/>
          </p:cNvGraphicFramePr>
          <p:nvPr>
            <p:extLst>
              <p:ext uri="{D42A27DB-BD31-4B8C-83A1-F6EECF244321}">
                <p14:modId xmlns:p14="http://schemas.microsoft.com/office/powerpoint/2010/main" val="3059315282"/>
              </p:ext>
            </p:extLst>
          </p:nvPr>
        </p:nvGraphicFramePr>
        <p:xfrm>
          <a:off x="192088" y="4802188"/>
          <a:ext cx="2733675" cy="1906587"/>
        </p:xfrm>
        <a:graphic>
          <a:graphicData uri="http://schemas.openxmlformats.org/presentationml/2006/ole">
            <mc:AlternateContent xmlns:mc="http://schemas.openxmlformats.org/markup-compatibility/2006">
              <mc:Choice xmlns:v="urn:schemas-microsoft-com:vml" Requires="v">
                <p:oleObj name="Bitmap Image" r:id="rId15" imgW="4869360" imgH="3398400" progId="Paint.Picture">
                  <p:embed/>
                </p:oleObj>
              </mc:Choice>
              <mc:Fallback>
                <p:oleObj name="Bitmap Image" r:id="rId15" imgW="4869360" imgH="3398400" progId="Paint.Picture">
                  <p:embed/>
                  <p:pic>
                    <p:nvPicPr>
                      <p:cNvPr id="15" name="Object 14">
                        <a:extLst>
                          <a:ext uri="{FF2B5EF4-FFF2-40B4-BE49-F238E27FC236}">
                            <a16:creationId xmlns:a16="http://schemas.microsoft.com/office/drawing/2014/main" id="{9E6FCBBB-3D57-4CAD-8D81-1B6D71C370ED}"/>
                          </a:ext>
                        </a:extLst>
                      </p:cNvPr>
                      <p:cNvPicPr>
                        <a:picLocks noChangeAspect="1" noChangeArrowheads="1"/>
                      </p:cNvPicPr>
                      <p:nvPr/>
                    </p:nvPicPr>
                    <p:blipFill>
                      <a:blip r:embed="rId16"/>
                      <a:srcRect/>
                      <a:stretch>
                        <a:fillRect/>
                      </a:stretch>
                    </p:blipFill>
                    <p:spPr bwMode="auto">
                      <a:xfrm>
                        <a:off x="192088" y="4802188"/>
                        <a:ext cx="2733675" cy="1906587"/>
                      </a:xfrm>
                      <a:prstGeom prst="rect">
                        <a:avLst/>
                      </a:prstGeom>
                      <a:noFill/>
                    </p:spPr>
                  </p:pic>
                </p:oleObj>
              </mc:Fallback>
            </mc:AlternateContent>
          </a:graphicData>
        </a:graphic>
      </p:graphicFrame>
    </p:spTree>
    <p:extLst>
      <p:ext uri="{BB962C8B-B14F-4D97-AF65-F5344CB8AC3E}">
        <p14:creationId xmlns:p14="http://schemas.microsoft.com/office/powerpoint/2010/main" val="374540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5F97131-83E3-46BD-9297-229BB3F1C063}"/>
              </a:ext>
            </a:extLst>
          </p:cNvPr>
          <p:cNvPicPr>
            <a:picLocks noChangeAspect="1"/>
          </p:cNvPicPr>
          <p:nvPr/>
        </p:nvPicPr>
        <p:blipFill>
          <a:blip r:embed="rId2"/>
          <a:stretch>
            <a:fillRect/>
          </a:stretch>
        </p:blipFill>
        <p:spPr>
          <a:xfrm>
            <a:off x="2448484" y="13123"/>
            <a:ext cx="7937680" cy="861207"/>
          </a:xfrm>
          <a:prstGeom prst="rect">
            <a:avLst/>
          </a:prstGeom>
        </p:spPr>
      </p:pic>
      <p:sp>
        <p:nvSpPr>
          <p:cNvPr id="3" name="Rectangle 2">
            <a:extLst>
              <a:ext uri="{FF2B5EF4-FFF2-40B4-BE49-F238E27FC236}">
                <a16:creationId xmlns:a16="http://schemas.microsoft.com/office/drawing/2014/main" id="{094F631F-0654-4DD6-A474-A033AFCE6494}"/>
              </a:ext>
            </a:extLst>
          </p:cNvPr>
          <p:cNvSpPr>
            <a:spLocks noChangeArrowheads="1"/>
          </p:cNvSpPr>
          <p:nvPr/>
        </p:nvSpPr>
        <p:spPr bwMode="auto">
          <a:xfrm>
            <a:off x="205954" y="764998"/>
            <a:ext cx="806560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8" name="Rectangle 6">
            <a:extLst>
              <a:ext uri="{FF2B5EF4-FFF2-40B4-BE49-F238E27FC236}">
                <a16:creationId xmlns:a16="http://schemas.microsoft.com/office/drawing/2014/main" id="{7B06CDFC-5817-4279-A7E2-198E5CFDD00C}"/>
              </a:ext>
            </a:extLst>
          </p:cNvPr>
          <p:cNvSpPr>
            <a:spLocks noChangeArrowheads="1"/>
          </p:cNvSpPr>
          <p:nvPr/>
        </p:nvSpPr>
        <p:spPr bwMode="auto">
          <a:xfrm>
            <a:off x="3699668" y="75796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17">
            <a:extLst>
              <a:ext uri="{FF2B5EF4-FFF2-40B4-BE49-F238E27FC236}">
                <a16:creationId xmlns:a16="http://schemas.microsoft.com/office/drawing/2014/main" id="{760F7993-C5D1-4205-AB99-E477A6A7783B}"/>
              </a:ext>
            </a:extLst>
          </p:cNvPr>
          <p:cNvSpPr>
            <a:spLocks noChangeArrowheads="1"/>
          </p:cNvSpPr>
          <p:nvPr/>
        </p:nvSpPr>
        <p:spPr bwMode="auto">
          <a:xfrm>
            <a:off x="7141462" y="75093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9">
            <a:extLst>
              <a:ext uri="{FF2B5EF4-FFF2-40B4-BE49-F238E27FC236}">
                <a16:creationId xmlns:a16="http://schemas.microsoft.com/office/drawing/2014/main" id="{61769CC8-4AC7-4CE5-88CE-46503C777014}"/>
              </a:ext>
            </a:extLst>
          </p:cNvPr>
          <p:cNvSpPr>
            <a:spLocks noChangeArrowheads="1"/>
          </p:cNvSpPr>
          <p:nvPr/>
        </p:nvSpPr>
        <p:spPr bwMode="auto">
          <a:xfrm>
            <a:off x="7185445" y="275481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8">
            <a:extLst>
              <a:ext uri="{FF2B5EF4-FFF2-40B4-BE49-F238E27FC236}">
                <a16:creationId xmlns:a16="http://schemas.microsoft.com/office/drawing/2014/main" id="{7CABCE0A-B600-44A9-ABC5-E830BEF2FE49}"/>
              </a:ext>
            </a:extLst>
          </p:cNvPr>
          <p:cNvSpPr>
            <a:spLocks noChangeArrowheads="1"/>
          </p:cNvSpPr>
          <p:nvPr/>
        </p:nvSpPr>
        <p:spPr bwMode="auto">
          <a:xfrm>
            <a:off x="5961942" y="237425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 name="Object 19">
            <a:extLst>
              <a:ext uri="{FF2B5EF4-FFF2-40B4-BE49-F238E27FC236}">
                <a16:creationId xmlns:a16="http://schemas.microsoft.com/office/drawing/2014/main" id="{A3199605-21AC-423B-9030-9B5DD18303D4}"/>
              </a:ext>
            </a:extLst>
          </p:cNvPr>
          <p:cNvGraphicFramePr>
            <a:graphicFrameLocks noChangeAspect="1"/>
          </p:cNvGraphicFramePr>
          <p:nvPr>
            <p:extLst>
              <p:ext uri="{D42A27DB-BD31-4B8C-83A1-F6EECF244321}">
                <p14:modId xmlns:p14="http://schemas.microsoft.com/office/powerpoint/2010/main" val="2334320474"/>
              </p:ext>
            </p:extLst>
          </p:nvPr>
        </p:nvGraphicFramePr>
        <p:xfrm>
          <a:off x="652463" y="4833938"/>
          <a:ext cx="2740025" cy="1906587"/>
        </p:xfrm>
        <a:graphic>
          <a:graphicData uri="http://schemas.openxmlformats.org/presentationml/2006/ole">
            <mc:AlternateContent xmlns:mc="http://schemas.openxmlformats.org/markup-compatibility/2006">
              <mc:Choice xmlns:v="urn:schemas-microsoft-com:vml" Requires="v">
                <p:oleObj name="Bitmap Image" r:id="rId3" imgW="4884480" imgH="3398400" progId="Paint.Picture">
                  <p:embed/>
                </p:oleObj>
              </mc:Choice>
              <mc:Fallback>
                <p:oleObj name="Bitmap Image" r:id="rId3" imgW="4884480" imgH="3398400" progId="Paint.Picture">
                  <p:embed/>
                  <p:pic>
                    <p:nvPicPr>
                      <p:cNvPr id="10" name="Object 9">
                        <a:extLst>
                          <a:ext uri="{FF2B5EF4-FFF2-40B4-BE49-F238E27FC236}">
                            <a16:creationId xmlns:a16="http://schemas.microsoft.com/office/drawing/2014/main" id="{104B2762-0B69-402C-82AE-A606CA11A9ED}"/>
                          </a:ext>
                        </a:extLst>
                      </p:cNvPr>
                      <p:cNvPicPr>
                        <a:picLocks noChangeAspect="1" noChangeArrowheads="1"/>
                      </p:cNvPicPr>
                      <p:nvPr/>
                    </p:nvPicPr>
                    <p:blipFill>
                      <a:blip r:embed="rId4"/>
                      <a:srcRect/>
                      <a:stretch>
                        <a:fillRect/>
                      </a:stretch>
                    </p:blipFill>
                    <p:spPr bwMode="auto">
                      <a:xfrm>
                        <a:off x="652463" y="4833938"/>
                        <a:ext cx="2740025" cy="1906587"/>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7C48A718-EF76-4E9C-9A8F-B1DFB6B729E9}"/>
              </a:ext>
            </a:extLst>
          </p:cNvPr>
          <p:cNvGraphicFramePr>
            <a:graphicFrameLocks noChangeAspect="1"/>
          </p:cNvGraphicFramePr>
          <p:nvPr>
            <p:extLst>
              <p:ext uri="{D42A27DB-BD31-4B8C-83A1-F6EECF244321}">
                <p14:modId xmlns:p14="http://schemas.microsoft.com/office/powerpoint/2010/main" val="1372300993"/>
              </p:ext>
            </p:extLst>
          </p:nvPr>
        </p:nvGraphicFramePr>
        <p:xfrm>
          <a:off x="654050" y="2844800"/>
          <a:ext cx="2735263" cy="1905000"/>
        </p:xfrm>
        <a:graphic>
          <a:graphicData uri="http://schemas.openxmlformats.org/presentationml/2006/ole">
            <mc:AlternateContent xmlns:mc="http://schemas.openxmlformats.org/markup-compatibility/2006">
              <mc:Choice xmlns:v="urn:schemas-microsoft-com:vml" Requires="v">
                <p:oleObj name="Bitmap Image" r:id="rId5" imgW="4876920" imgH="3398400" progId="Paint.Picture">
                  <p:embed/>
                </p:oleObj>
              </mc:Choice>
              <mc:Fallback>
                <p:oleObj name="Bitmap Image" r:id="rId5" imgW="4876920" imgH="3398400" progId="Paint.Picture">
                  <p:embed/>
                  <p:pic>
                    <p:nvPicPr>
                      <p:cNvPr id="10" name="Object 9">
                        <a:extLst>
                          <a:ext uri="{FF2B5EF4-FFF2-40B4-BE49-F238E27FC236}">
                            <a16:creationId xmlns:a16="http://schemas.microsoft.com/office/drawing/2014/main" id="{104B2762-0B69-402C-82AE-A606CA11A9ED}"/>
                          </a:ext>
                        </a:extLst>
                      </p:cNvPr>
                      <p:cNvPicPr>
                        <a:picLocks noChangeAspect="1" noChangeArrowheads="1"/>
                      </p:cNvPicPr>
                      <p:nvPr/>
                    </p:nvPicPr>
                    <p:blipFill>
                      <a:blip r:embed="rId6"/>
                      <a:srcRect/>
                      <a:stretch>
                        <a:fillRect/>
                      </a:stretch>
                    </p:blipFill>
                    <p:spPr bwMode="auto">
                      <a:xfrm>
                        <a:off x="654050" y="2844800"/>
                        <a:ext cx="2735263" cy="1905000"/>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46E31F03-F617-4213-80D5-78DF47B01BC8}"/>
              </a:ext>
            </a:extLst>
          </p:cNvPr>
          <p:cNvGraphicFramePr>
            <a:graphicFrameLocks noChangeAspect="1"/>
          </p:cNvGraphicFramePr>
          <p:nvPr>
            <p:extLst>
              <p:ext uri="{D42A27DB-BD31-4B8C-83A1-F6EECF244321}">
                <p14:modId xmlns:p14="http://schemas.microsoft.com/office/powerpoint/2010/main" val="3221682486"/>
              </p:ext>
            </p:extLst>
          </p:nvPr>
        </p:nvGraphicFramePr>
        <p:xfrm>
          <a:off x="660400" y="739775"/>
          <a:ext cx="2722563" cy="1892300"/>
        </p:xfrm>
        <a:graphic>
          <a:graphicData uri="http://schemas.openxmlformats.org/presentationml/2006/ole">
            <mc:AlternateContent xmlns:mc="http://schemas.openxmlformats.org/markup-compatibility/2006">
              <mc:Choice xmlns:v="urn:schemas-microsoft-com:vml" Requires="v">
                <p:oleObj name="Bitmap Image" r:id="rId7" imgW="4853880" imgH="3375720" progId="Paint.Picture">
                  <p:embed/>
                </p:oleObj>
              </mc:Choice>
              <mc:Fallback>
                <p:oleObj name="Bitmap Image" r:id="rId7" imgW="4853880" imgH="3375720" progId="Paint.Picture">
                  <p:embed/>
                  <p:pic>
                    <p:nvPicPr>
                      <p:cNvPr id="10" name="Object 9">
                        <a:extLst>
                          <a:ext uri="{FF2B5EF4-FFF2-40B4-BE49-F238E27FC236}">
                            <a16:creationId xmlns:a16="http://schemas.microsoft.com/office/drawing/2014/main" id="{104B2762-0B69-402C-82AE-A606CA11A9ED}"/>
                          </a:ext>
                        </a:extLst>
                      </p:cNvPr>
                      <p:cNvPicPr>
                        <a:picLocks noChangeAspect="1" noChangeArrowheads="1"/>
                      </p:cNvPicPr>
                      <p:nvPr/>
                    </p:nvPicPr>
                    <p:blipFill>
                      <a:blip r:embed="rId8"/>
                      <a:srcRect/>
                      <a:stretch>
                        <a:fillRect/>
                      </a:stretch>
                    </p:blipFill>
                    <p:spPr bwMode="auto">
                      <a:xfrm>
                        <a:off x="660400" y="739775"/>
                        <a:ext cx="2722563" cy="1892300"/>
                      </a:xfrm>
                      <a:prstGeom prst="rect">
                        <a:avLst/>
                      </a:prstGeom>
                      <a:noFill/>
                    </p:spPr>
                  </p:pic>
                </p:oleObj>
              </mc:Fallback>
            </mc:AlternateContent>
          </a:graphicData>
        </a:graphic>
      </p:graphicFrame>
      <p:graphicFrame>
        <p:nvGraphicFramePr>
          <p:cNvPr id="24" name="Object 23">
            <a:extLst>
              <a:ext uri="{FF2B5EF4-FFF2-40B4-BE49-F238E27FC236}">
                <a16:creationId xmlns:a16="http://schemas.microsoft.com/office/drawing/2014/main" id="{2FCB10EE-FCFE-4624-B0BA-2429DB2B8653}"/>
              </a:ext>
            </a:extLst>
          </p:cNvPr>
          <p:cNvGraphicFramePr>
            <a:graphicFrameLocks noChangeAspect="1"/>
          </p:cNvGraphicFramePr>
          <p:nvPr>
            <p:extLst>
              <p:ext uri="{D42A27DB-BD31-4B8C-83A1-F6EECF244321}">
                <p14:modId xmlns:p14="http://schemas.microsoft.com/office/powerpoint/2010/main" val="2283225931"/>
              </p:ext>
            </p:extLst>
          </p:nvPr>
        </p:nvGraphicFramePr>
        <p:xfrm>
          <a:off x="3886200" y="4843463"/>
          <a:ext cx="2744788" cy="1887537"/>
        </p:xfrm>
        <a:graphic>
          <a:graphicData uri="http://schemas.openxmlformats.org/presentationml/2006/ole">
            <mc:AlternateContent xmlns:mc="http://schemas.openxmlformats.org/markup-compatibility/2006">
              <mc:Choice xmlns:v="urn:schemas-microsoft-com:vml" Requires="v">
                <p:oleObj name="Bitmap Image" r:id="rId9" imgW="4892040" imgH="3368160" progId="Paint.Picture">
                  <p:embed/>
                </p:oleObj>
              </mc:Choice>
              <mc:Fallback>
                <p:oleObj name="Bitmap Image" r:id="rId9" imgW="4892040" imgH="3368160" progId="Paint.Picture">
                  <p:embed/>
                  <p:pic>
                    <p:nvPicPr>
                      <p:cNvPr id="10" name="Object 9">
                        <a:extLst>
                          <a:ext uri="{FF2B5EF4-FFF2-40B4-BE49-F238E27FC236}">
                            <a16:creationId xmlns:a16="http://schemas.microsoft.com/office/drawing/2014/main" id="{104B2762-0B69-402C-82AE-A606CA11A9ED}"/>
                          </a:ext>
                        </a:extLst>
                      </p:cNvPr>
                      <p:cNvPicPr>
                        <a:picLocks noChangeAspect="1" noChangeArrowheads="1"/>
                      </p:cNvPicPr>
                      <p:nvPr/>
                    </p:nvPicPr>
                    <p:blipFill>
                      <a:blip r:embed="rId10"/>
                      <a:srcRect/>
                      <a:stretch>
                        <a:fillRect/>
                      </a:stretch>
                    </p:blipFill>
                    <p:spPr bwMode="auto">
                      <a:xfrm>
                        <a:off x="3886200" y="4843463"/>
                        <a:ext cx="2744788" cy="1887537"/>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9ED5455E-7B2B-475A-8378-78B638B38761}"/>
              </a:ext>
            </a:extLst>
          </p:cNvPr>
          <p:cNvGraphicFramePr>
            <a:graphicFrameLocks noChangeAspect="1"/>
          </p:cNvGraphicFramePr>
          <p:nvPr>
            <p:extLst>
              <p:ext uri="{D42A27DB-BD31-4B8C-83A1-F6EECF244321}">
                <p14:modId xmlns:p14="http://schemas.microsoft.com/office/powerpoint/2010/main" val="2969850477"/>
              </p:ext>
            </p:extLst>
          </p:nvPr>
        </p:nvGraphicFramePr>
        <p:xfrm>
          <a:off x="3892550" y="2828925"/>
          <a:ext cx="2732088" cy="1903413"/>
        </p:xfrm>
        <a:graphic>
          <a:graphicData uri="http://schemas.openxmlformats.org/presentationml/2006/ole">
            <mc:AlternateContent xmlns:mc="http://schemas.openxmlformats.org/markup-compatibility/2006">
              <mc:Choice xmlns:v="urn:schemas-microsoft-com:vml" Requires="v">
                <p:oleObj name="Bitmap Image" r:id="rId11" imgW="4869360" imgH="3390840" progId="Paint.Picture">
                  <p:embed/>
                </p:oleObj>
              </mc:Choice>
              <mc:Fallback>
                <p:oleObj name="Bitmap Image" r:id="rId11" imgW="4869360" imgH="3390840" progId="Paint.Picture">
                  <p:embed/>
                  <p:pic>
                    <p:nvPicPr>
                      <p:cNvPr id="10" name="Object 9">
                        <a:extLst>
                          <a:ext uri="{FF2B5EF4-FFF2-40B4-BE49-F238E27FC236}">
                            <a16:creationId xmlns:a16="http://schemas.microsoft.com/office/drawing/2014/main" id="{104B2762-0B69-402C-82AE-A606CA11A9ED}"/>
                          </a:ext>
                        </a:extLst>
                      </p:cNvPr>
                      <p:cNvPicPr>
                        <a:picLocks noChangeAspect="1" noChangeArrowheads="1"/>
                      </p:cNvPicPr>
                      <p:nvPr/>
                    </p:nvPicPr>
                    <p:blipFill>
                      <a:blip r:embed="rId12"/>
                      <a:srcRect/>
                      <a:stretch>
                        <a:fillRect/>
                      </a:stretch>
                    </p:blipFill>
                    <p:spPr bwMode="auto">
                      <a:xfrm>
                        <a:off x="3892550" y="2828925"/>
                        <a:ext cx="2732088" cy="1903413"/>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53BE22B3-D883-4198-87D4-B6DEB2E60DFB}"/>
              </a:ext>
            </a:extLst>
          </p:cNvPr>
          <p:cNvGraphicFramePr>
            <a:graphicFrameLocks noChangeAspect="1"/>
          </p:cNvGraphicFramePr>
          <p:nvPr>
            <p:extLst>
              <p:ext uri="{D42A27DB-BD31-4B8C-83A1-F6EECF244321}">
                <p14:modId xmlns:p14="http://schemas.microsoft.com/office/powerpoint/2010/main" val="913097656"/>
              </p:ext>
            </p:extLst>
          </p:nvPr>
        </p:nvGraphicFramePr>
        <p:xfrm>
          <a:off x="3889375" y="757238"/>
          <a:ext cx="2736850" cy="1906587"/>
        </p:xfrm>
        <a:graphic>
          <a:graphicData uri="http://schemas.openxmlformats.org/presentationml/2006/ole">
            <mc:AlternateContent xmlns:mc="http://schemas.openxmlformats.org/markup-compatibility/2006">
              <mc:Choice xmlns:v="urn:schemas-microsoft-com:vml" Requires="v">
                <p:oleObj name="Bitmap Image" r:id="rId13" imgW="4876920" imgH="3398400" progId="Paint.Picture">
                  <p:embed/>
                </p:oleObj>
              </mc:Choice>
              <mc:Fallback>
                <p:oleObj name="Bitmap Image" r:id="rId13" imgW="4876920" imgH="3398400" progId="Paint.Picture">
                  <p:embed/>
                  <p:pic>
                    <p:nvPicPr>
                      <p:cNvPr id="10" name="Object 9">
                        <a:extLst>
                          <a:ext uri="{FF2B5EF4-FFF2-40B4-BE49-F238E27FC236}">
                            <a16:creationId xmlns:a16="http://schemas.microsoft.com/office/drawing/2014/main" id="{104B2762-0B69-402C-82AE-A606CA11A9ED}"/>
                          </a:ext>
                        </a:extLst>
                      </p:cNvPr>
                      <p:cNvPicPr>
                        <a:picLocks noChangeAspect="1" noChangeArrowheads="1"/>
                      </p:cNvPicPr>
                      <p:nvPr/>
                    </p:nvPicPr>
                    <p:blipFill>
                      <a:blip r:embed="rId14"/>
                      <a:srcRect/>
                      <a:stretch>
                        <a:fillRect/>
                      </a:stretch>
                    </p:blipFill>
                    <p:spPr bwMode="auto">
                      <a:xfrm>
                        <a:off x="3889375" y="757238"/>
                        <a:ext cx="2736850" cy="1906587"/>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2C530C3A-8FAF-4169-A230-96BB5B1AF709}"/>
              </a:ext>
            </a:extLst>
          </p:cNvPr>
          <p:cNvGraphicFramePr>
            <a:graphicFrameLocks noChangeAspect="1"/>
          </p:cNvGraphicFramePr>
          <p:nvPr>
            <p:extLst>
              <p:ext uri="{D42A27DB-BD31-4B8C-83A1-F6EECF244321}">
                <p14:modId xmlns:p14="http://schemas.microsoft.com/office/powerpoint/2010/main" val="90224100"/>
              </p:ext>
            </p:extLst>
          </p:nvPr>
        </p:nvGraphicFramePr>
        <p:xfrm>
          <a:off x="7088463" y="774583"/>
          <a:ext cx="2707205" cy="1871108"/>
        </p:xfrm>
        <a:graphic>
          <a:graphicData uri="http://schemas.openxmlformats.org/presentationml/2006/ole">
            <mc:AlternateContent xmlns:mc="http://schemas.openxmlformats.org/markup-compatibility/2006">
              <mc:Choice xmlns:v="urn:schemas-microsoft-com:vml" Requires="v">
                <p:oleObj name="Bitmap Image" r:id="rId15" imgW="4823640" imgH="3337560" progId="Paint.Picture">
                  <p:embed/>
                </p:oleObj>
              </mc:Choice>
              <mc:Fallback>
                <p:oleObj name="Bitmap Image" r:id="rId15" imgW="4823640" imgH="3337560" progId="Paint.Picture">
                  <p:embed/>
                  <p:pic>
                    <p:nvPicPr>
                      <p:cNvPr id="10" name="Object 9">
                        <a:extLst>
                          <a:ext uri="{FF2B5EF4-FFF2-40B4-BE49-F238E27FC236}">
                            <a16:creationId xmlns:a16="http://schemas.microsoft.com/office/drawing/2014/main" id="{104B2762-0B69-402C-82AE-A606CA11A9ED}"/>
                          </a:ext>
                        </a:extLst>
                      </p:cNvPr>
                      <p:cNvPicPr>
                        <a:picLocks noChangeAspect="1" noChangeArrowheads="1"/>
                      </p:cNvPicPr>
                      <p:nvPr/>
                    </p:nvPicPr>
                    <p:blipFill>
                      <a:blip r:embed="rId16"/>
                      <a:srcRect/>
                      <a:stretch>
                        <a:fillRect/>
                      </a:stretch>
                    </p:blipFill>
                    <p:spPr bwMode="auto">
                      <a:xfrm>
                        <a:off x="7088463" y="774583"/>
                        <a:ext cx="2707205" cy="1871108"/>
                      </a:xfrm>
                      <a:prstGeom prst="rect">
                        <a:avLst/>
                      </a:prstGeom>
                      <a:noFill/>
                    </p:spPr>
                  </p:pic>
                </p:oleObj>
              </mc:Fallback>
            </mc:AlternateContent>
          </a:graphicData>
        </a:graphic>
      </p:graphicFrame>
      <p:graphicFrame>
        <p:nvGraphicFramePr>
          <p:cNvPr id="28" name="Object 27">
            <a:extLst>
              <a:ext uri="{FF2B5EF4-FFF2-40B4-BE49-F238E27FC236}">
                <a16:creationId xmlns:a16="http://schemas.microsoft.com/office/drawing/2014/main" id="{31753AC0-9549-4D97-A80C-CE5FF2E4C181}"/>
              </a:ext>
            </a:extLst>
          </p:cNvPr>
          <p:cNvGraphicFramePr>
            <a:graphicFrameLocks noChangeAspect="1"/>
          </p:cNvGraphicFramePr>
          <p:nvPr>
            <p:extLst>
              <p:ext uri="{D42A27DB-BD31-4B8C-83A1-F6EECF244321}">
                <p14:modId xmlns:p14="http://schemas.microsoft.com/office/powerpoint/2010/main" val="507762244"/>
              </p:ext>
            </p:extLst>
          </p:nvPr>
        </p:nvGraphicFramePr>
        <p:xfrm>
          <a:off x="7077075" y="2832100"/>
          <a:ext cx="2727325" cy="1897063"/>
        </p:xfrm>
        <a:graphic>
          <a:graphicData uri="http://schemas.openxmlformats.org/presentationml/2006/ole">
            <mc:AlternateContent xmlns:mc="http://schemas.openxmlformats.org/markup-compatibility/2006">
              <mc:Choice xmlns:v="urn:schemas-microsoft-com:vml" Requires="v">
                <p:oleObj name="Bitmap Image" r:id="rId17" imgW="4861440" imgH="3383280" progId="Paint.Picture">
                  <p:embed/>
                </p:oleObj>
              </mc:Choice>
              <mc:Fallback>
                <p:oleObj name="Bitmap Image" r:id="rId17" imgW="4861440" imgH="3383280" progId="Paint.Picture">
                  <p:embed/>
                  <p:pic>
                    <p:nvPicPr>
                      <p:cNvPr id="10" name="Object 9">
                        <a:extLst>
                          <a:ext uri="{FF2B5EF4-FFF2-40B4-BE49-F238E27FC236}">
                            <a16:creationId xmlns:a16="http://schemas.microsoft.com/office/drawing/2014/main" id="{104B2762-0B69-402C-82AE-A606CA11A9ED}"/>
                          </a:ext>
                        </a:extLst>
                      </p:cNvPr>
                      <p:cNvPicPr>
                        <a:picLocks noChangeAspect="1" noChangeArrowheads="1"/>
                      </p:cNvPicPr>
                      <p:nvPr/>
                    </p:nvPicPr>
                    <p:blipFill>
                      <a:blip r:embed="rId18"/>
                      <a:srcRect/>
                      <a:stretch>
                        <a:fillRect/>
                      </a:stretch>
                    </p:blipFill>
                    <p:spPr bwMode="auto">
                      <a:xfrm>
                        <a:off x="7077075" y="2832100"/>
                        <a:ext cx="2727325" cy="1897063"/>
                      </a:xfrm>
                      <a:prstGeom prst="rect">
                        <a:avLst/>
                      </a:prstGeom>
                      <a:noFill/>
                    </p:spPr>
                  </p:pic>
                </p:oleObj>
              </mc:Fallback>
            </mc:AlternateContent>
          </a:graphicData>
        </a:graphic>
      </p:graphicFrame>
      <p:graphicFrame>
        <p:nvGraphicFramePr>
          <p:cNvPr id="29" name="Object 28">
            <a:extLst>
              <a:ext uri="{FF2B5EF4-FFF2-40B4-BE49-F238E27FC236}">
                <a16:creationId xmlns:a16="http://schemas.microsoft.com/office/drawing/2014/main" id="{4C20E1CF-ACBE-4464-88A6-14718EAD6160}"/>
              </a:ext>
            </a:extLst>
          </p:cNvPr>
          <p:cNvGraphicFramePr>
            <a:graphicFrameLocks noChangeAspect="1"/>
          </p:cNvGraphicFramePr>
          <p:nvPr>
            <p:extLst>
              <p:ext uri="{D42A27DB-BD31-4B8C-83A1-F6EECF244321}">
                <p14:modId xmlns:p14="http://schemas.microsoft.com/office/powerpoint/2010/main" val="3978852594"/>
              </p:ext>
            </p:extLst>
          </p:nvPr>
        </p:nvGraphicFramePr>
        <p:xfrm>
          <a:off x="7123113" y="4841875"/>
          <a:ext cx="2744787" cy="1890713"/>
        </p:xfrm>
        <a:graphic>
          <a:graphicData uri="http://schemas.openxmlformats.org/presentationml/2006/ole">
            <mc:AlternateContent xmlns:mc="http://schemas.openxmlformats.org/markup-compatibility/2006">
              <mc:Choice xmlns:v="urn:schemas-microsoft-com:vml" Requires="v">
                <p:oleObj name="Bitmap Image" r:id="rId19" imgW="4892040" imgH="3375720" progId="Paint.Picture">
                  <p:embed/>
                </p:oleObj>
              </mc:Choice>
              <mc:Fallback>
                <p:oleObj name="Bitmap Image" r:id="rId19" imgW="4892040" imgH="3375720" progId="Paint.Picture">
                  <p:embed/>
                  <p:pic>
                    <p:nvPicPr>
                      <p:cNvPr id="10" name="Object 9">
                        <a:extLst>
                          <a:ext uri="{FF2B5EF4-FFF2-40B4-BE49-F238E27FC236}">
                            <a16:creationId xmlns:a16="http://schemas.microsoft.com/office/drawing/2014/main" id="{104B2762-0B69-402C-82AE-A606CA11A9ED}"/>
                          </a:ext>
                        </a:extLst>
                      </p:cNvPr>
                      <p:cNvPicPr>
                        <a:picLocks noChangeAspect="1" noChangeArrowheads="1"/>
                      </p:cNvPicPr>
                      <p:nvPr/>
                    </p:nvPicPr>
                    <p:blipFill>
                      <a:blip r:embed="rId20"/>
                      <a:srcRect/>
                      <a:stretch>
                        <a:fillRect/>
                      </a:stretch>
                    </p:blipFill>
                    <p:spPr bwMode="auto">
                      <a:xfrm>
                        <a:off x="7123113" y="4841875"/>
                        <a:ext cx="2744787" cy="1890713"/>
                      </a:xfrm>
                      <a:prstGeom prst="rect">
                        <a:avLst/>
                      </a:prstGeom>
                      <a:noFill/>
                    </p:spPr>
                  </p:pic>
                </p:oleObj>
              </mc:Fallback>
            </mc:AlternateContent>
          </a:graphicData>
        </a:graphic>
      </p:graphicFrame>
    </p:spTree>
    <p:extLst>
      <p:ext uri="{BB962C8B-B14F-4D97-AF65-F5344CB8AC3E}">
        <p14:creationId xmlns:p14="http://schemas.microsoft.com/office/powerpoint/2010/main" val="2618942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A81D44C-CF81-478C-9262-8970507BD29D}"/>
              </a:ext>
            </a:extLst>
          </p:cNvPr>
          <p:cNvPicPr>
            <a:picLocks noChangeAspect="1"/>
          </p:cNvPicPr>
          <p:nvPr/>
        </p:nvPicPr>
        <p:blipFill>
          <a:blip r:embed="rId2"/>
          <a:stretch>
            <a:fillRect/>
          </a:stretch>
        </p:blipFill>
        <p:spPr>
          <a:xfrm>
            <a:off x="2448484" y="13123"/>
            <a:ext cx="7937680" cy="861207"/>
          </a:xfrm>
          <a:prstGeom prst="rect">
            <a:avLst/>
          </a:prstGeom>
        </p:spPr>
      </p:pic>
      <p:sp>
        <p:nvSpPr>
          <p:cNvPr id="3" name="Rectangle 2">
            <a:extLst>
              <a:ext uri="{FF2B5EF4-FFF2-40B4-BE49-F238E27FC236}">
                <a16:creationId xmlns:a16="http://schemas.microsoft.com/office/drawing/2014/main" id="{2E6C3215-B23F-4C59-89A8-C473663654DD}"/>
              </a:ext>
            </a:extLst>
          </p:cNvPr>
          <p:cNvSpPr>
            <a:spLocks noChangeArrowheads="1"/>
          </p:cNvSpPr>
          <p:nvPr/>
        </p:nvSpPr>
        <p:spPr bwMode="auto">
          <a:xfrm>
            <a:off x="335280" y="78232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E94E4056-BE4F-422C-A6A6-57304ACADF6E}"/>
              </a:ext>
            </a:extLst>
          </p:cNvPr>
          <p:cNvGraphicFramePr>
            <a:graphicFrameLocks noChangeAspect="1"/>
          </p:cNvGraphicFramePr>
          <p:nvPr>
            <p:extLst>
              <p:ext uri="{D42A27DB-BD31-4B8C-83A1-F6EECF244321}">
                <p14:modId xmlns:p14="http://schemas.microsoft.com/office/powerpoint/2010/main" val="2330869002"/>
              </p:ext>
            </p:extLst>
          </p:nvPr>
        </p:nvGraphicFramePr>
        <p:xfrm>
          <a:off x="335280" y="732419"/>
          <a:ext cx="2707205" cy="1871108"/>
        </p:xfrm>
        <a:graphic>
          <a:graphicData uri="http://schemas.openxmlformats.org/presentationml/2006/ole">
            <mc:AlternateContent xmlns:mc="http://schemas.openxmlformats.org/markup-compatibility/2006">
              <mc:Choice xmlns:v="urn:schemas-microsoft-com:vml" Requires="v">
                <p:oleObj name="Bitmap Image" r:id="rId3" imgW="4823640" imgH="3337560" progId="Paint.Picture">
                  <p:embed/>
                </p:oleObj>
              </mc:Choice>
              <mc:Fallback>
                <p:oleObj name="Bitmap Image" r:id="rId3" imgW="4823640" imgH="3337560" progId="Paint.Picture">
                  <p:embed/>
                  <p:pic>
                    <p:nvPicPr>
                      <p:cNvPr id="0" name="Object 1"/>
                      <p:cNvPicPr>
                        <a:picLocks noChangeAspect="1" noChangeArrowheads="1"/>
                      </p:cNvPicPr>
                      <p:nvPr/>
                    </p:nvPicPr>
                    <p:blipFill>
                      <a:blip r:embed="rId4"/>
                      <a:srcRect/>
                      <a:stretch>
                        <a:fillRect/>
                      </a:stretch>
                    </p:blipFill>
                    <p:spPr bwMode="auto">
                      <a:xfrm>
                        <a:off x="335280" y="732419"/>
                        <a:ext cx="2707205" cy="1871108"/>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BA927D62-EF42-4B54-9FD9-1025955F63EB}"/>
              </a:ext>
            </a:extLst>
          </p:cNvPr>
          <p:cNvGraphicFramePr>
            <a:graphicFrameLocks noChangeAspect="1"/>
          </p:cNvGraphicFramePr>
          <p:nvPr>
            <p:extLst>
              <p:ext uri="{D42A27DB-BD31-4B8C-83A1-F6EECF244321}">
                <p14:modId xmlns:p14="http://schemas.microsoft.com/office/powerpoint/2010/main" val="2284849001"/>
              </p:ext>
            </p:extLst>
          </p:nvPr>
        </p:nvGraphicFramePr>
        <p:xfrm>
          <a:off x="300887" y="2702238"/>
          <a:ext cx="2707205" cy="1797753"/>
        </p:xfrm>
        <a:graphic>
          <a:graphicData uri="http://schemas.openxmlformats.org/presentationml/2006/ole">
            <mc:AlternateContent xmlns:mc="http://schemas.openxmlformats.org/markup-compatibility/2006">
              <mc:Choice xmlns:v="urn:schemas-microsoft-com:vml" Requires="v">
                <p:oleObj name="Bitmap Image" r:id="rId5" imgW="4876920" imgH="3238560" progId="Paint.Picture">
                  <p:embed/>
                </p:oleObj>
              </mc:Choice>
              <mc:Fallback>
                <p:oleObj name="Bitmap Image" r:id="rId5" imgW="4876920" imgH="3238560" progId="Paint.Picture">
                  <p:embed/>
                  <p:pic>
                    <p:nvPicPr>
                      <p:cNvPr id="0" name="Object 3"/>
                      <p:cNvPicPr>
                        <a:picLocks noChangeAspect="1" noChangeArrowheads="1"/>
                      </p:cNvPicPr>
                      <p:nvPr/>
                    </p:nvPicPr>
                    <p:blipFill>
                      <a:blip r:embed="rId6"/>
                      <a:srcRect/>
                      <a:stretch>
                        <a:fillRect/>
                      </a:stretch>
                    </p:blipFill>
                    <p:spPr bwMode="auto">
                      <a:xfrm>
                        <a:off x="300887" y="2702238"/>
                        <a:ext cx="2707205" cy="1797753"/>
                      </a:xfrm>
                      <a:prstGeom prst="rect">
                        <a:avLst/>
                      </a:prstGeom>
                      <a:noFill/>
                    </p:spPr>
                  </p:pic>
                </p:oleObj>
              </mc:Fallback>
            </mc:AlternateContent>
          </a:graphicData>
        </a:graphic>
      </p:graphicFrame>
      <p:sp>
        <p:nvSpPr>
          <p:cNvPr id="7" name="Rectangle 6">
            <a:extLst>
              <a:ext uri="{FF2B5EF4-FFF2-40B4-BE49-F238E27FC236}">
                <a16:creationId xmlns:a16="http://schemas.microsoft.com/office/drawing/2014/main" id="{6C71B86F-12FD-4527-BFFA-F737B1BA5B72}"/>
              </a:ext>
            </a:extLst>
          </p:cNvPr>
          <p:cNvSpPr>
            <a:spLocks noChangeArrowheads="1"/>
          </p:cNvSpPr>
          <p:nvPr/>
        </p:nvSpPr>
        <p:spPr bwMode="auto">
          <a:xfrm>
            <a:off x="3200400" y="16435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3A6344B8-A069-4D5A-87CA-8E102B2D9E04}"/>
              </a:ext>
            </a:extLst>
          </p:cNvPr>
          <p:cNvGraphicFramePr>
            <a:graphicFrameLocks noChangeAspect="1"/>
          </p:cNvGraphicFramePr>
          <p:nvPr>
            <p:extLst>
              <p:ext uri="{D42A27DB-BD31-4B8C-83A1-F6EECF244321}">
                <p14:modId xmlns:p14="http://schemas.microsoft.com/office/powerpoint/2010/main" val="1650866693"/>
              </p:ext>
            </p:extLst>
          </p:nvPr>
        </p:nvGraphicFramePr>
        <p:xfrm>
          <a:off x="307975" y="4697413"/>
          <a:ext cx="2657475" cy="1849437"/>
        </p:xfrm>
        <a:graphic>
          <a:graphicData uri="http://schemas.openxmlformats.org/presentationml/2006/ole">
            <mc:AlternateContent xmlns:mc="http://schemas.openxmlformats.org/markup-compatibility/2006">
              <mc:Choice xmlns:v="urn:schemas-microsoft-com:vml" Requires="v">
                <p:oleObj name="Bitmap Image" r:id="rId7" imgW="4617720" imgH="3215520" progId="Paint.Picture">
                  <p:embed/>
                </p:oleObj>
              </mc:Choice>
              <mc:Fallback>
                <p:oleObj name="Bitmap Image" r:id="rId7" imgW="4617720" imgH="3215520" progId="Paint.Picture">
                  <p:embed/>
                  <p:pic>
                    <p:nvPicPr>
                      <p:cNvPr id="0" name="Object 5"/>
                      <p:cNvPicPr>
                        <a:picLocks noChangeAspect="1" noChangeArrowheads="1"/>
                      </p:cNvPicPr>
                      <p:nvPr/>
                    </p:nvPicPr>
                    <p:blipFill>
                      <a:blip r:embed="rId8"/>
                      <a:srcRect/>
                      <a:stretch>
                        <a:fillRect/>
                      </a:stretch>
                    </p:blipFill>
                    <p:spPr bwMode="auto">
                      <a:xfrm>
                        <a:off x="307975" y="4697413"/>
                        <a:ext cx="2657475" cy="1849437"/>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D9681EF4-1B66-4F84-8DF1-1BFF8FABE0AC}"/>
              </a:ext>
            </a:extLst>
          </p:cNvPr>
          <p:cNvSpPr txBox="1"/>
          <p:nvPr/>
        </p:nvSpPr>
        <p:spPr>
          <a:xfrm>
            <a:off x="3318667" y="4662146"/>
            <a:ext cx="7613303" cy="1107996"/>
          </a:xfrm>
          <a:prstGeom prst="rect">
            <a:avLst/>
          </a:prstGeom>
          <a:noFill/>
        </p:spPr>
        <p:txBody>
          <a:bodyPr wrap="none" rtlCol="0">
            <a:spAutoFit/>
          </a:bodyPr>
          <a:lstStyle/>
          <a:p>
            <a:r>
              <a:rPr lang="en-US" sz="1600" dirty="0">
                <a:solidFill>
                  <a:srgbClr val="0070C0"/>
                </a:solidFill>
              </a:rPr>
              <a:t>The reflected wave will then continue to travel to the left at 1m/s, and the transmitted</a:t>
            </a:r>
          </a:p>
          <a:p>
            <a:r>
              <a:rPr lang="en-US" sz="1600" dirty="0">
                <a:solidFill>
                  <a:srgbClr val="0070C0"/>
                </a:solidFill>
              </a:rPr>
              <a:t>wave will continue to travel to the right at 0.5m/s.  Observe how the wavelength of the </a:t>
            </a:r>
          </a:p>
          <a:p>
            <a:r>
              <a:rPr lang="en-US" sz="1600" dirty="0">
                <a:solidFill>
                  <a:srgbClr val="0070C0"/>
                </a:solidFill>
              </a:rPr>
              <a:t>transmitted wave is half that of the incident (and reflected) wave, in accordance with the </a:t>
            </a:r>
          </a:p>
          <a:p>
            <a:r>
              <a:rPr lang="en-US" sz="1600" dirty="0">
                <a:solidFill>
                  <a:srgbClr val="0070C0"/>
                </a:solidFill>
              </a:rPr>
              <a:t>equation: n</a:t>
            </a:r>
            <a:r>
              <a:rPr lang="en-US" sz="1600" baseline="-25000" dirty="0">
                <a:solidFill>
                  <a:srgbClr val="0070C0"/>
                </a:solidFill>
              </a:rPr>
              <a:t>1</a:t>
            </a:r>
            <a:r>
              <a:rPr lang="en-US" sz="1600" dirty="0">
                <a:solidFill>
                  <a:srgbClr val="0070C0"/>
                </a:solidFill>
              </a:rPr>
              <a:t>λ</a:t>
            </a:r>
            <a:r>
              <a:rPr lang="en-US" sz="1600" baseline="-25000" dirty="0">
                <a:solidFill>
                  <a:srgbClr val="0070C0"/>
                </a:solidFill>
              </a:rPr>
              <a:t>1</a:t>
            </a:r>
            <a:r>
              <a:rPr lang="en-US" sz="1600" dirty="0">
                <a:solidFill>
                  <a:srgbClr val="0070C0"/>
                </a:solidFill>
              </a:rPr>
              <a:t> = n</a:t>
            </a:r>
            <a:r>
              <a:rPr lang="en-US" sz="1600" baseline="-25000" dirty="0">
                <a:solidFill>
                  <a:srgbClr val="0070C0"/>
                </a:solidFill>
              </a:rPr>
              <a:t>2</a:t>
            </a:r>
            <a:r>
              <a:rPr lang="el-GR" sz="1600" dirty="0">
                <a:solidFill>
                  <a:srgbClr val="0070C0"/>
                </a:solidFill>
              </a:rPr>
              <a:t>λ</a:t>
            </a:r>
            <a:r>
              <a:rPr lang="en-US" sz="1600" baseline="-25000" dirty="0">
                <a:solidFill>
                  <a:srgbClr val="0070C0"/>
                </a:solidFill>
              </a:rPr>
              <a:t>2</a:t>
            </a:r>
            <a:r>
              <a:rPr lang="en-US" sz="1600" dirty="0">
                <a:solidFill>
                  <a:srgbClr val="0070C0"/>
                </a:solidFill>
              </a:rPr>
              <a:t>. </a:t>
            </a:r>
          </a:p>
        </p:txBody>
      </p:sp>
    </p:spTree>
    <p:extLst>
      <p:ext uri="{BB962C8B-B14F-4D97-AF65-F5344CB8AC3E}">
        <p14:creationId xmlns:p14="http://schemas.microsoft.com/office/powerpoint/2010/main" val="1168447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DB8B3C6-2001-45E5-82D7-6D5761DE5440}"/>
              </a:ext>
            </a:extLst>
          </p:cNvPr>
          <p:cNvPicPr>
            <a:picLocks noChangeAspect="1"/>
          </p:cNvPicPr>
          <p:nvPr/>
        </p:nvPicPr>
        <p:blipFill>
          <a:blip r:embed="rId2"/>
          <a:stretch>
            <a:fillRect/>
          </a:stretch>
        </p:blipFill>
        <p:spPr>
          <a:xfrm>
            <a:off x="2448484" y="196003"/>
            <a:ext cx="7937680" cy="861207"/>
          </a:xfrm>
          <a:prstGeom prst="rect">
            <a:avLst/>
          </a:prstGeom>
        </p:spPr>
      </p:pic>
      <p:sp>
        <p:nvSpPr>
          <p:cNvPr id="4" name="TextBox 3">
            <a:extLst>
              <a:ext uri="{FF2B5EF4-FFF2-40B4-BE49-F238E27FC236}">
                <a16:creationId xmlns:a16="http://schemas.microsoft.com/office/drawing/2014/main" id="{D619C6BB-1BD0-49F7-B377-A9C852F61D62}"/>
              </a:ext>
            </a:extLst>
          </p:cNvPr>
          <p:cNvSpPr txBox="1"/>
          <p:nvPr/>
        </p:nvSpPr>
        <p:spPr>
          <a:xfrm>
            <a:off x="843280" y="965200"/>
            <a:ext cx="10708640" cy="830997"/>
          </a:xfrm>
          <a:prstGeom prst="rect">
            <a:avLst/>
          </a:prstGeom>
          <a:noFill/>
        </p:spPr>
        <p:txBody>
          <a:bodyPr wrap="square" rtlCol="0">
            <a:spAutoFit/>
          </a:bodyPr>
          <a:lstStyle/>
          <a:p>
            <a:r>
              <a:rPr lang="en-US" sz="1600" dirty="0">
                <a:solidFill>
                  <a:srgbClr val="0070C0"/>
                </a:solidFill>
              </a:rPr>
              <a:t>Now let’s consider a more quantitative example</a:t>
            </a:r>
            <a:r>
              <a:rPr lang="en-US" sz="1600">
                <a:solidFill>
                  <a:srgbClr val="0070C0"/>
                </a:solidFill>
              </a:rPr>
              <a:t>. Let’s say a planar (1D) sound wave reflects off a wall.  Suppose the incident wave has a wavelength of 1.2m, its speed is 330m/s, and its intensity is a mellow 100W/m</a:t>
            </a:r>
            <a:r>
              <a:rPr lang="en-US" sz="1600" baseline="30000">
                <a:solidFill>
                  <a:srgbClr val="0070C0"/>
                </a:solidFill>
              </a:rPr>
              <a:t>2</a:t>
            </a:r>
            <a:r>
              <a:rPr lang="en-US" sz="1600">
                <a:solidFill>
                  <a:srgbClr val="0070C0"/>
                </a:solidFill>
              </a:rPr>
              <a:t>.  Let the index of refraction of sound in air be 1, and that of the wall be 1.33.  </a:t>
            </a:r>
            <a:endParaRPr lang="en-US">
              <a:solidFill>
                <a:srgbClr val="0070C0"/>
              </a:solidFill>
            </a:endParaRPr>
          </a:p>
        </p:txBody>
      </p:sp>
      <p:sp>
        <p:nvSpPr>
          <p:cNvPr id="5" name="TextBox 4">
            <a:extLst>
              <a:ext uri="{FF2B5EF4-FFF2-40B4-BE49-F238E27FC236}">
                <a16:creationId xmlns:a16="http://schemas.microsoft.com/office/drawing/2014/main" id="{11396128-D9F8-40A3-8F9A-4913F70C8A94}"/>
              </a:ext>
            </a:extLst>
          </p:cNvPr>
          <p:cNvSpPr txBox="1"/>
          <p:nvPr/>
        </p:nvSpPr>
        <p:spPr>
          <a:xfrm>
            <a:off x="843280" y="2397760"/>
            <a:ext cx="6762557" cy="338554"/>
          </a:xfrm>
          <a:prstGeom prst="rect">
            <a:avLst/>
          </a:prstGeom>
          <a:noFill/>
        </p:spPr>
        <p:txBody>
          <a:bodyPr wrap="none" rtlCol="0">
            <a:spAutoFit/>
          </a:bodyPr>
          <a:lstStyle/>
          <a:p>
            <a:r>
              <a:rPr lang="en-US" sz="1600" dirty="0">
                <a:solidFill>
                  <a:srgbClr val="0070C0"/>
                </a:solidFill>
              </a:rPr>
              <a:t>(a) What are the frequencies of the incident, reflected, and transmitted waves?</a:t>
            </a:r>
            <a:endParaRPr lang="en-US" dirty="0">
              <a:solidFill>
                <a:srgbClr val="0070C0"/>
              </a:solidFill>
            </a:endParaRPr>
          </a:p>
        </p:txBody>
      </p:sp>
      <p:sp>
        <p:nvSpPr>
          <p:cNvPr id="7" name="TextBox 6">
            <a:extLst>
              <a:ext uri="{FF2B5EF4-FFF2-40B4-BE49-F238E27FC236}">
                <a16:creationId xmlns:a16="http://schemas.microsoft.com/office/drawing/2014/main" id="{7FB2D92A-5308-44E3-B77A-7CA56ECAE41C}"/>
              </a:ext>
            </a:extLst>
          </p:cNvPr>
          <p:cNvSpPr txBox="1"/>
          <p:nvPr/>
        </p:nvSpPr>
        <p:spPr>
          <a:xfrm>
            <a:off x="843280" y="4394277"/>
            <a:ext cx="6815392" cy="338554"/>
          </a:xfrm>
          <a:prstGeom prst="rect">
            <a:avLst/>
          </a:prstGeom>
          <a:noFill/>
        </p:spPr>
        <p:txBody>
          <a:bodyPr wrap="none" rtlCol="0">
            <a:spAutoFit/>
          </a:bodyPr>
          <a:lstStyle/>
          <a:p>
            <a:r>
              <a:rPr lang="en-US" sz="1600" dirty="0">
                <a:solidFill>
                  <a:srgbClr val="0070C0"/>
                </a:solidFill>
              </a:rPr>
              <a:t>(b) What are the wavelengths of the incident, reflected, and transmitted waves?</a:t>
            </a:r>
          </a:p>
        </p:txBody>
      </p:sp>
      <p:sp>
        <p:nvSpPr>
          <p:cNvPr id="9" name="TextBox 8">
            <a:extLst>
              <a:ext uri="{FF2B5EF4-FFF2-40B4-BE49-F238E27FC236}">
                <a16:creationId xmlns:a16="http://schemas.microsoft.com/office/drawing/2014/main" id="{0BD096F1-703D-4F18-9AD0-509DF84BE471}"/>
              </a:ext>
            </a:extLst>
          </p:cNvPr>
          <p:cNvSpPr txBox="1"/>
          <p:nvPr/>
        </p:nvSpPr>
        <p:spPr>
          <a:xfrm>
            <a:off x="843280" y="2769771"/>
            <a:ext cx="7596695" cy="338554"/>
          </a:xfrm>
          <a:prstGeom prst="rect">
            <a:avLst/>
          </a:prstGeom>
          <a:noFill/>
        </p:spPr>
        <p:txBody>
          <a:bodyPr wrap="none" rtlCol="0">
            <a:spAutoFit/>
          </a:bodyPr>
          <a:lstStyle/>
          <a:p>
            <a:r>
              <a:rPr lang="en-US" sz="1600" dirty="0"/>
              <a:t>So the frequency </a:t>
            </a:r>
            <a:r>
              <a:rPr lang="en-US" sz="1600"/>
              <a:t>of sound </a:t>
            </a:r>
            <a:r>
              <a:rPr lang="en-US" sz="1600" dirty="0"/>
              <a:t>in air can be obtained from the velocity and wavelength given:</a:t>
            </a:r>
            <a:endParaRPr lang="en-US" dirty="0"/>
          </a:p>
        </p:txBody>
      </p:sp>
      <p:sp>
        <p:nvSpPr>
          <p:cNvPr id="11" name="TextBox 10">
            <a:extLst>
              <a:ext uri="{FF2B5EF4-FFF2-40B4-BE49-F238E27FC236}">
                <a16:creationId xmlns:a16="http://schemas.microsoft.com/office/drawing/2014/main" id="{42573538-8D74-4A13-8B0B-F7A43AAF5525}"/>
              </a:ext>
            </a:extLst>
          </p:cNvPr>
          <p:cNvSpPr txBox="1"/>
          <p:nvPr/>
        </p:nvSpPr>
        <p:spPr>
          <a:xfrm>
            <a:off x="810834" y="3843660"/>
            <a:ext cx="6827446" cy="338554"/>
          </a:xfrm>
          <a:prstGeom prst="rect">
            <a:avLst/>
          </a:prstGeom>
          <a:noFill/>
        </p:spPr>
        <p:txBody>
          <a:bodyPr wrap="none" rtlCol="0">
            <a:spAutoFit/>
          </a:bodyPr>
          <a:lstStyle/>
          <a:p>
            <a:r>
              <a:rPr lang="en-US" sz="1600" dirty="0"/>
              <a:t>And the frequencies of the reflected and transmitted light rays will be the same.</a:t>
            </a:r>
          </a:p>
        </p:txBody>
      </p:sp>
      <p:sp>
        <p:nvSpPr>
          <p:cNvPr id="12" name="TextBox 11">
            <a:extLst>
              <a:ext uri="{FF2B5EF4-FFF2-40B4-BE49-F238E27FC236}">
                <a16:creationId xmlns:a16="http://schemas.microsoft.com/office/drawing/2014/main" id="{75C2D044-37BB-4368-A559-539FD4CB3180}"/>
              </a:ext>
            </a:extLst>
          </p:cNvPr>
          <p:cNvSpPr txBox="1"/>
          <p:nvPr/>
        </p:nvSpPr>
        <p:spPr>
          <a:xfrm>
            <a:off x="883844" y="4812862"/>
            <a:ext cx="7330148" cy="338554"/>
          </a:xfrm>
          <a:prstGeom prst="rect">
            <a:avLst/>
          </a:prstGeom>
          <a:noFill/>
        </p:spPr>
        <p:txBody>
          <a:bodyPr wrap="none" rtlCol="0">
            <a:spAutoFit/>
          </a:bodyPr>
          <a:lstStyle/>
          <a:p>
            <a:r>
              <a:rPr lang="en-US" sz="1600" dirty="0"/>
              <a:t>The reflected and incident wavelengths are the same.  The transmitted one is given by:</a:t>
            </a:r>
          </a:p>
        </p:txBody>
      </p:sp>
      <p:pic>
        <p:nvPicPr>
          <p:cNvPr id="16" name="Picture 15">
            <a:extLst>
              <a:ext uri="{FF2B5EF4-FFF2-40B4-BE49-F238E27FC236}">
                <a16:creationId xmlns:a16="http://schemas.microsoft.com/office/drawing/2014/main" id="{A39FB296-A905-411E-BC65-141297CBB18A}"/>
              </a:ext>
            </a:extLst>
          </p:cNvPr>
          <p:cNvPicPr>
            <a:picLocks noChangeAspect="1"/>
          </p:cNvPicPr>
          <p:nvPr/>
        </p:nvPicPr>
        <p:blipFill>
          <a:blip r:embed="rId3"/>
          <a:stretch>
            <a:fillRect/>
          </a:stretch>
        </p:blipFill>
        <p:spPr>
          <a:xfrm>
            <a:off x="8999220" y="2404453"/>
            <a:ext cx="2552700" cy="3409950"/>
          </a:xfrm>
          <a:prstGeom prst="rect">
            <a:avLst/>
          </a:prstGeom>
        </p:spPr>
      </p:pic>
      <p:graphicFrame>
        <p:nvGraphicFramePr>
          <p:cNvPr id="6" name="Object 5">
            <a:extLst>
              <a:ext uri="{FF2B5EF4-FFF2-40B4-BE49-F238E27FC236}">
                <a16:creationId xmlns:a16="http://schemas.microsoft.com/office/drawing/2014/main" id="{B969DF2F-44D4-660C-F4FE-3A7013295BEB}"/>
              </a:ext>
            </a:extLst>
          </p:cNvPr>
          <p:cNvGraphicFramePr>
            <a:graphicFrameLocks noChangeAspect="1"/>
          </p:cNvGraphicFramePr>
          <p:nvPr>
            <p:extLst>
              <p:ext uri="{D42A27DB-BD31-4B8C-83A1-F6EECF244321}">
                <p14:modId xmlns:p14="http://schemas.microsoft.com/office/powerpoint/2010/main" val="1289591280"/>
              </p:ext>
            </p:extLst>
          </p:nvPr>
        </p:nvGraphicFramePr>
        <p:xfrm>
          <a:off x="883844" y="3266023"/>
          <a:ext cx="2125607" cy="553437"/>
        </p:xfrm>
        <a:graphic>
          <a:graphicData uri="http://schemas.openxmlformats.org/presentationml/2006/ole">
            <mc:AlternateContent xmlns:mc="http://schemas.openxmlformats.org/markup-compatibility/2006">
              <mc:Choice xmlns:v="urn:schemas-microsoft-com:vml" Requires="v">
                <p:oleObj name="Equation" r:id="rId4" imgW="1646957" imgH="429375" progId="Equation.DSMT4">
                  <p:embed/>
                </p:oleObj>
              </mc:Choice>
              <mc:Fallback>
                <p:oleObj name="Equation" r:id="rId4" imgW="1646957" imgH="429375" progId="Equation.DSMT4">
                  <p:embed/>
                  <p:pic>
                    <p:nvPicPr>
                      <p:cNvPr id="0" name=""/>
                      <p:cNvPicPr/>
                      <p:nvPr/>
                    </p:nvPicPr>
                    <p:blipFill>
                      <a:blip r:embed="rId5"/>
                      <a:stretch>
                        <a:fillRect/>
                      </a:stretch>
                    </p:blipFill>
                    <p:spPr>
                      <a:xfrm>
                        <a:off x="883844" y="3266023"/>
                        <a:ext cx="2125607" cy="553437"/>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8A9E69E2-92F9-F3C9-1319-92BEF5ED369A}"/>
              </a:ext>
            </a:extLst>
          </p:cNvPr>
          <p:cNvGraphicFramePr>
            <a:graphicFrameLocks noChangeAspect="1"/>
          </p:cNvGraphicFramePr>
          <p:nvPr>
            <p:extLst>
              <p:ext uri="{D42A27DB-BD31-4B8C-83A1-F6EECF244321}">
                <p14:modId xmlns:p14="http://schemas.microsoft.com/office/powerpoint/2010/main" val="744124203"/>
              </p:ext>
            </p:extLst>
          </p:nvPr>
        </p:nvGraphicFramePr>
        <p:xfrm>
          <a:off x="944728" y="5267565"/>
          <a:ext cx="1752282" cy="1238371"/>
        </p:xfrm>
        <a:graphic>
          <a:graphicData uri="http://schemas.openxmlformats.org/presentationml/2006/ole">
            <mc:AlternateContent xmlns:mc="http://schemas.openxmlformats.org/markup-compatibility/2006">
              <mc:Choice xmlns:v="urn:schemas-microsoft-com:vml" Requires="v">
                <p:oleObj name="Equation" r:id="rId6" imgW="1228111" imgH="868123" progId="Equation.DSMT4">
                  <p:embed/>
                </p:oleObj>
              </mc:Choice>
              <mc:Fallback>
                <p:oleObj name="Equation" r:id="rId6" imgW="1228111" imgH="868123" progId="Equation.DSMT4">
                  <p:embed/>
                  <p:pic>
                    <p:nvPicPr>
                      <p:cNvPr id="0" name=""/>
                      <p:cNvPicPr/>
                      <p:nvPr/>
                    </p:nvPicPr>
                    <p:blipFill>
                      <a:blip r:embed="rId7"/>
                      <a:stretch>
                        <a:fillRect/>
                      </a:stretch>
                    </p:blipFill>
                    <p:spPr>
                      <a:xfrm>
                        <a:off x="944728" y="5267565"/>
                        <a:ext cx="1752282" cy="1238371"/>
                      </a:xfrm>
                      <a:prstGeom prst="rect">
                        <a:avLst/>
                      </a:prstGeom>
                    </p:spPr>
                  </p:pic>
                </p:oleObj>
              </mc:Fallback>
            </mc:AlternateContent>
          </a:graphicData>
        </a:graphic>
      </p:graphicFrame>
    </p:spTree>
    <p:extLst>
      <p:ext uri="{BB962C8B-B14F-4D97-AF65-F5344CB8AC3E}">
        <p14:creationId xmlns:p14="http://schemas.microsoft.com/office/powerpoint/2010/main" val="423159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18871D3-DF14-4A81-B912-BB78F9285111}"/>
              </a:ext>
            </a:extLst>
          </p:cNvPr>
          <p:cNvPicPr>
            <a:picLocks noChangeAspect="1"/>
          </p:cNvPicPr>
          <p:nvPr/>
        </p:nvPicPr>
        <p:blipFill>
          <a:blip r:embed="rId2"/>
          <a:stretch>
            <a:fillRect/>
          </a:stretch>
        </p:blipFill>
        <p:spPr>
          <a:xfrm>
            <a:off x="2448484" y="196003"/>
            <a:ext cx="7937680" cy="861207"/>
          </a:xfrm>
          <a:prstGeom prst="rect">
            <a:avLst/>
          </a:prstGeom>
        </p:spPr>
      </p:pic>
      <p:sp>
        <p:nvSpPr>
          <p:cNvPr id="3" name="TextBox 2">
            <a:extLst>
              <a:ext uri="{FF2B5EF4-FFF2-40B4-BE49-F238E27FC236}">
                <a16:creationId xmlns:a16="http://schemas.microsoft.com/office/drawing/2014/main" id="{417E3D4B-DCAA-43E9-9C6C-89387521E10D}"/>
              </a:ext>
            </a:extLst>
          </p:cNvPr>
          <p:cNvSpPr txBox="1"/>
          <p:nvPr/>
        </p:nvSpPr>
        <p:spPr>
          <a:xfrm>
            <a:off x="674867" y="979181"/>
            <a:ext cx="6577313" cy="338554"/>
          </a:xfrm>
          <a:prstGeom prst="rect">
            <a:avLst/>
          </a:prstGeom>
          <a:noFill/>
        </p:spPr>
        <p:txBody>
          <a:bodyPr wrap="none" rtlCol="0">
            <a:spAutoFit/>
          </a:bodyPr>
          <a:lstStyle/>
          <a:p>
            <a:r>
              <a:rPr lang="en-US" sz="1600" dirty="0">
                <a:solidFill>
                  <a:srgbClr val="0070C0"/>
                </a:solidFill>
              </a:rPr>
              <a:t>(c) What are the velocities of the incident, reflected, and transmitted waves?</a:t>
            </a:r>
          </a:p>
        </p:txBody>
      </p:sp>
      <p:sp>
        <p:nvSpPr>
          <p:cNvPr id="4" name="TextBox 3">
            <a:extLst>
              <a:ext uri="{FF2B5EF4-FFF2-40B4-BE49-F238E27FC236}">
                <a16:creationId xmlns:a16="http://schemas.microsoft.com/office/drawing/2014/main" id="{2FFA9239-947B-4F9D-A6E2-17BEAFEA86D8}"/>
              </a:ext>
            </a:extLst>
          </p:cNvPr>
          <p:cNvSpPr txBox="1"/>
          <p:nvPr/>
        </p:nvSpPr>
        <p:spPr>
          <a:xfrm>
            <a:off x="674867" y="3679316"/>
            <a:ext cx="8492581" cy="338554"/>
          </a:xfrm>
          <a:prstGeom prst="rect">
            <a:avLst/>
          </a:prstGeom>
          <a:noFill/>
        </p:spPr>
        <p:txBody>
          <a:bodyPr wrap="none" rtlCol="0">
            <a:spAutoFit/>
          </a:bodyPr>
          <a:lstStyle/>
          <a:p>
            <a:r>
              <a:rPr lang="en-US" sz="1600" dirty="0">
                <a:solidFill>
                  <a:srgbClr val="0070C0"/>
                </a:solidFill>
              </a:rPr>
              <a:t>(d) What are the intensities of the incident, reflected, and transmitted waves?  Is energy conserved?</a:t>
            </a:r>
            <a:endParaRPr lang="en-US" dirty="0">
              <a:solidFill>
                <a:srgbClr val="0070C0"/>
              </a:solidFill>
            </a:endParaRPr>
          </a:p>
        </p:txBody>
      </p:sp>
      <p:sp>
        <p:nvSpPr>
          <p:cNvPr id="5" name="TextBox 4">
            <a:extLst>
              <a:ext uri="{FF2B5EF4-FFF2-40B4-BE49-F238E27FC236}">
                <a16:creationId xmlns:a16="http://schemas.microsoft.com/office/drawing/2014/main" id="{57ACBD11-161C-4168-85CE-60273E136DEF}"/>
              </a:ext>
            </a:extLst>
          </p:cNvPr>
          <p:cNvSpPr txBox="1"/>
          <p:nvPr/>
        </p:nvSpPr>
        <p:spPr>
          <a:xfrm>
            <a:off x="928146" y="1330374"/>
            <a:ext cx="8068684" cy="338554"/>
          </a:xfrm>
          <a:prstGeom prst="rect">
            <a:avLst/>
          </a:prstGeom>
          <a:noFill/>
        </p:spPr>
        <p:txBody>
          <a:bodyPr wrap="none" rtlCol="0">
            <a:spAutoFit/>
          </a:bodyPr>
          <a:lstStyle/>
          <a:p>
            <a:r>
              <a:rPr lang="en-US" sz="1600" dirty="0"/>
              <a:t>The velocities are the same for reflected and incident waves.  And for the transmitted we have:</a:t>
            </a:r>
          </a:p>
        </p:txBody>
      </p:sp>
      <p:sp>
        <p:nvSpPr>
          <p:cNvPr id="9" name="TextBox 8">
            <a:extLst>
              <a:ext uri="{FF2B5EF4-FFF2-40B4-BE49-F238E27FC236}">
                <a16:creationId xmlns:a16="http://schemas.microsoft.com/office/drawing/2014/main" id="{0A50439F-442F-4B98-B1DF-738D24DB0AE2}"/>
              </a:ext>
            </a:extLst>
          </p:cNvPr>
          <p:cNvSpPr txBox="1"/>
          <p:nvPr/>
        </p:nvSpPr>
        <p:spPr>
          <a:xfrm>
            <a:off x="961499" y="3210030"/>
            <a:ext cx="2389629" cy="338554"/>
          </a:xfrm>
          <a:prstGeom prst="rect">
            <a:avLst/>
          </a:prstGeom>
          <a:noFill/>
        </p:spPr>
        <p:txBody>
          <a:bodyPr wrap="none" rtlCol="0">
            <a:spAutoFit/>
          </a:bodyPr>
          <a:lstStyle/>
          <a:p>
            <a:r>
              <a:rPr lang="en-US" sz="1600" dirty="0"/>
              <a:t>Alternatively, we could say</a:t>
            </a:r>
          </a:p>
        </p:txBody>
      </p:sp>
      <p:sp>
        <p:nvSpPr>
          <p:cNvPr id="11" name="TextBox 10">
            <a:extLst>
              <a:ext uri="{FF2B5EF4-FFF2-40B4-BE49-F238E27FC236}">
                <a16:creationId xmlns:a16="http://schemas.microsoft.com/office/drawing/2014/main" id="{D8D80B88-271E-4421-A702-A21D5400BDC5}"/>
              </a:ext>
            </a:extLst>
          </p:cNvPr>
          <p:cNvSpPr txBox="1"/>
          <p:nvPr/>
        </p:nvSpPr>
        <p:spPr>
          <a:xfrm>
            <a:off x="928146" y="4027041"/>
            <a:ext cx="7211526" cy="338554"/>
          </a:xfrm>
          <a:prstGeom prst="rect">
            <a:avLst/>
          </a:prstGeom>
          <a:noFill/>
        </p:spPr>
        <p:txBody>
          <a:bodyPr wrap="none" rtlCol="0">
            <a:spAutoFit/>
          </a:bodyPr>
          <a:lstStyle/>
          <a:p>
            <a:r>
              <a:rPr lang="en-US" sz="1600" dirty="0"/>
              <a:t>The easiest way to get the intensities, when you have one of them, is to form a ratio.</a:t>
            </a:r>
          </a:p>
        </p:txBody>
      </p:sp>
      <p:graphicFrame>
        <p:nvGraphicFramePr>
          <p:cNvPr id="12" name="Object 11">
            <a:extLst>
              <a:ext uri="{FF2B5EF4-FFF2-40B4-BE49-F238E27FC236}">
                <a16:creationId xmlns:a16="http://schemas.microsoft.com/office/drawing/2014/main" id="{A989AD90-58AD-4525-BCB9-87C0D1975F88}"/>
              </a:ext>
            </a:extLst>
          </p:cNvPr>
          <p:cNvGraphicFramePr>
            <a:graphicFrameLocks noChangeAspect="1"/>
          </p:cNvGraphicFramePr>
          <p:nvPr>
            <p:extLst>
              <p:ext uri="{D42A27DB-BD31-4B8C-83A1-F6EECF244321}">
                <p14:modId xmlns:p14="http://schemas.microsoft.com/office/powerpoint/2010/main" val="2860581678"/>
              </p:ext>
            </p:extLst>
          </p:nvPr>
        </p:nvGraphicFramePr>
        <p:xfrm>
          <a:off x="982203" y="4594042"/>
          <a:ext cx="376237" cy="511175"/>
        </p:xfrm>
        <a:graphic>
          <a:graphicData uri="http://schemas.openxmlformats.org/presentationml/2006/ole">
            <mc:AlternateContent xmlns:mc="http://schemas.openxmlformats.org/markup-compatibility/2006">
              <mc:Choice xmlns:v="urn:schemas-microsoft-com:vml" Requires="v">
                <p:oleObj name="Equation" r:id="rId3" imgW="317160" imgH="431640" progId="Equation.DSMT4">
                  <p:embed/>
                </p:oleObj>
              </mc:Choice>
              <mc:Fallback>
                <p:oleObj name="Equation" r:id="rId3" imgW="317160" imgH="431640" progId="Equation.DSMT4">
                  <p:embed/>
                  <p:pic>
                    <p:nvPicPr>
                      <p:cNvPr id="0" name=""/>
                      <p:cNvPicPr/>
                      <p:nvPr/>
                    </p:nvPicPr>
                    <p:blipFill>
                      <a:blip r:embed="rId4"/>
                      <a:stretch>
                        <a:fillRect/>
                      </a:stretch>
                    </p:blipFill>
                    <p:spPr>
                      <a:xfrm>
                        <a:off x="982203" y="4594042"/>
                        <a:ext cx="376237" cy="511175"/>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A0E11DF3-3410-44E0-BA86-2260FFAAAEF4}"/>
              </a:ext>
            </a:extLst>
          </p:cNvPr>
          <p:cNvGraphicFramePr>
            <a:graphicFrameLocks noChangeAspect="1"/>
          </p:cNvGraphicFramePr>
          <p:nvPr>
            <p:extLst>
              <p:ext uri="{D42A27DB-BD31-4B8C-83A1-F6EECF244321}">
                <p14:modId xmlns:p14="http://schemas.microsoft.com/office/powerpoint/2010/main" val="913409271"/>
              </p:ext>
            </p:extLst>
          </p:nvPr>
        </p:nvGraphicFramePr>
        <p:xfrm>
          <a:off x="961499" y="5255403"/>
          <a:ext cx="1490009" cy="885154"/>
        </p:xfrm>
        <a:graphic>
          <a:graphicData uri="http://schemas.openxmlformats.org/presentationml/2006/ole">
            <mc:AlternateContent xmlns:mc="http://schemas.openxmlformats.org/markup-compatibility/2006">
              <mc:Choice xmlns:v="urn:schemas-microsoft-com:vml" Requires="v">
                <p:oleObj name="Equation" r:id="rId5" imgW="1282680" imgH="761760" progId="Equation.DSMT4">
                  <p:embed/>
                </p:oleObj>
              </mc:Choice>
              <mc:Fallback>
                <p:oleObj name="Equation" r:id="rId5" imgW="1282680" imgH="761760" progId="Equation.DSMT4">
                  <p:embed/>
                  <p:pic>
                    <p:nvPicPr>
                      <p:cNvPr id="12" name="Object 11">
                        <a:extLst>
                          <a:ext uri="{FF2B5EF4-FFF2-40B4-BE49-F238E27FC236}">
                            <a16:creationId xmlns:a16="http://schemas.microsoft.com/office/drawing/2014/main" id="{A989AD90-58AD-4525-BCB9-87C0D1975F88}"/>
                          </a:ext>
                        </a:extLst>
                      </p:cNvPr>
                      <p:cNvPicPr/>
                      <p:nvPr/>
                    </p:nvPicPr>
                    <p:blipFill>
                      <a:blip r:embed="rId6"/>
                      <a:stretch>
                        <a:fillRect/>
                      </a:stretch>
                    </p:blipFill>
                    <p:spPr>
                      <a:xfrm>
                        <a:off x="961499" y="5255403"/>
                        <a:ext cx="1490009" cy="885154"/>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823B7C10-E8A2-4DC1-ABCB-7F6BBEA1D6B4}"/>
              </a:ext>
            </a:extLst>
          </p:cNvPr>
          <p:cNvGraphicFramePr>
            <a:graphicFrameLocks noChangeAspect="1"/>
          </p:cNvGraphicFramePr>
          <p:nvPr>
            <p:extLst>
              <p:ext uri="{D42A27DB-BD31-4B8C-83A1-F6EECF244321}">
                <p14:modId xmlns:p14="http://schemas.microsoft.com/office/powerpoint/2010/main" val="2044203014"/>
              </p:ext>
            </p:extLst>
          </p:nvPr>
        </p:nvGraphicFramePr>
        <p:xfrm>
          <a:off x="1370611" y="4381343"/>
          <a:ext cx="1250950" cy="903287"/>
        </p:xfrm>
        <a:graphic>
          <a:graphicData uri="http://schemas.openxmlformats.org/presentationml/2006/ole">
            <mc:AlternateContent xmlns:mc="http://schemas.openxmlformats.org/markup-compatibility/2006">
              <mc:Choice xmlns:v="urn:schemas-microsoft-com:vml" Requires="v">
                <p:oleObj name="Equation" r:id="rId7" imgW="1054080" imgH="761760" progId="Equation.DSMT4">
                  <p:embed/>
                </p:oleObj>
              </mc:Choice>
              <mc:Fallback>
                <p:oleObj name="Equation" r:id="rId7" imgW="1054080" imgH="761760" progId="Equation.DSMT4">
                  <p:embed/>
                  <p:pic>
                    <p:nvPicPr>
                      <p:cNvPr id="12" name="Object 11">
                        <a:extLst>
                          <a:ext uri="{FF2B5EF4-FFF2-40B4-BE49-F238E27FC236}">
                            <a16:creationId xmlns:a16="http://schemas.microsoft.com/office/drawing/2014/main" id="{A989AD90-58AD-4525-BCB9-87C0D1975F88}"/>
                          </a:ext>
                        </a:extLst>
                      </p:cNvPr>
                      <p:cNvPicPr/>
                      <p:nvPr/>
                    </p:nvPicPr>
                    <p:blipFill>
                      <a:blip r:embed="rId8"/>
                      <a:stretch>
                        <a:fillRect/>
                      </a:stretch>
                    </p:blipFill>
                    <p:spPr>
                      <a:xfrm>
                        <a:off x="1370611" y="4381343"/>
                        <a:ext cx="1250950" cy="903287"/>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0D7B0575-D7CE-42DC-944F-7F4A362DDB51}"/>
              </a:ext>
            </a:extLst>
          </p:cNvPr>
          <p:cNvGraphicFramePr>
            <a:graphicFrameLocks noChangeAspect="1"/>
          </p:cNvGraphicFramePr>
          <p:nvPr>
            <p:extLst>
              <p:ext uri="{D42A27DB-BD31-4B8C-83A1-F6EECF244321}">
                <p14:modId xmlns:p14="http://schemas.microsoft.com/office/powerpoint/2010/main" val="832307016"/>
              </p:ext>
            </p:extLst>
          </p:nvPr>
        </p:nvGraphicFramePr>
        <p:xfrm>
          <a:off x="2619329" y="4489700"/>
          <a:ext cx="663575" cy="601663"/>
        </p:xfrm>
        <a:graphic>
          <a:graphicData uri="http://schemas.openxmlformats.org/presentationml/2006/ole">
            <mc:AlternateContent xmlns:mc="http://schemas.openxmlformats.org/markup-compatibility/2006">
              <mc:Choice xmlns:v="urn:schemas-microsoft-com:vml" Requires="v">
                <p:oleObj name="Equation" r:id="rId9" imgW="558720" imgH="507960" progId="Equation.DSMT4">
                  <p:embed/>
                </p:oleObj>
              </mc:Choice>
              <mc:Fallback>
                <p:oleObj name="Equation" r:id="rId9" imgW="558720" imgH="507960" progId="Equation.DSMT4">
                  <p:embed/>
                  <p:pic>
                    <p:nvPicPr>
                      <p:cNvPr id="12" name="Object 11">
                        <a:extLst>
                          <a:ext uri="{FF2B5EF4-FFF2-40B4-BE49-F238E27FC236}">
                            <a16:creationId xmlns:a16="http://schemas.microsoft.com/office/drawing/2014/main" id="{A989AD90-58AD-4525-BCB9-87C0D1975F88}"/>
                          </a:ext>
                        </a:extLst>
                      </p:cNvPr>
                      <p:cNvPicPr/>
                      <p:nvPr/>
                    </p:nvPicPr>
                    <p:blipFill>
                      <a:blip r:embed="rId10"/>
                      <a:stretch>
                        <a:fillRect/>
                      </a:stretch>
                    </p:blipFill>
                    <p:spPr>
                      <a:xfrm>
                        <a:off x="2619329" y="4489700"/>
                        <a:ext cx="663575" cy="601663"/>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7B70B5B8-7D99-4E32-B251-80B395100366}"/>
              </a:ext>
            </a:extLst>
          </p:cNvPr>
          <p:cNvGraphicFramePr>
            <a:graphicFrameLocks noChangeAspect="1"/>
          </p:cNvGraphicFramePr>
          <p:nvPr>
            <p:extLst>
              <p:ext uri="{D42A27DB-BD31-4B8C-83A1-F6EECF244321}">
                <p14:modId xmlns:p14="http://schemas.microsoft.com/office/powerpoint/2010/main" val="524002816"/>
              </p:ext>
            </p:extLst>
          </p:nvPr>
        </p:nvGraphicFramePr>
        <p:xfrm>
          <a:off x="3282904" y="4488906"/>
          <a:ext cx="933450" cy="603250"/>
        </p:xfrm>
        <a:graphic>
          <a:graphicData uri="http://schemas.openxmlformats.org/presentationml/2006/ole">
            <mc:AlternateContent xmlns:mc="http://schemas.openxmlformats.org/markup-compatibility/2006">
              <mc:Choice xmlns:v="urn:schemas-microsoft-com:vml" Requires="v">
                <p:oleObj name="Equation" r:id="rId11" imgW="787320" imgH="507960" progId="Equation.DSMT4">
                  <p:embed/>
                </p:oleObj>
              </mc:Choice>
              <mc:Fallback>
                <p:oleObj name="Equation" r:id="rId11" imgW="787320" imgH="507960" progId="Equation.DSMT4">
                  <p:embed/>
                  <p:pic>
                    <p:nvPicPr>
                      <p:cNvPr id="12" name="Object 11">
                        <a:extLst>
                          <a:ext uri="{FF2B5EF4-FFF2-40B4-BE49-F238E27FC236}">
                            <a16:creationId xmlns:a16="http://schemas.microsoft.com/office/drawing/2014/main" id="{A989AD90-58AD-4525-BCB9-87C0D1975F88}"/>
                          </a:ext>
                        </a:extLst>
                      </p:cNvPr>
                      <p:cNvPicPr/>
                      <p:nvPr/>
                    </p:nvPicPr>
                    <p:blipFill>
                      <a:blip r:embed="rId12"/>
                      <a:stretch>
                        <a:fillRect/>
                      </a:stretch>
                    </p:blipFill>
                    <p:spPr>
                      <a:xfrm>
                        <a:off x="3282904" y="4488906"/>
                        <a:ext cx="933450" cy="603250"/>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1B6726CE-BA30-46D8-BE43-3518B0B87AF9}"/>
              </a:ext>
            </a:extLst>
          </p:cNvPr>
          <p:cNvGraphicFramePr>
            <a:graphicFrameLocks noChangeAspect="1"/>
          </p:cNvGraphicFramePr>
          <p:nvPr>
            <p:extLst>
              <p:ext uri="{D42A27DB-BD31-4B8C-83A1-F6EECF244321}">
                <p14:modId xmlns:p14="http://schemas.microsoft.com/office/powerpoint/2010/main" val="2975976572"/>
              </p:ext>
            </p:extLst>
          </p:nvPr>
        </p:nvGraphicFramePr>
        <p:xfrm>
          <a:off x="4322195" y="4519520"/>
          <a:ext cx="1341438" cy="557213"/>
        </p:xfrm>
        <a:graphic>
          <a:graphicData uri="http://schemas.openxmlformats.org/presentationml/2006/ole">
            <mc:AlternateContent xmlns:mc="http://schemas.openxmlformats.org/markup-compatibility/2006">
              <mc:Choice xmlns:v="urn:schemas-microsoft-com:vml" Requires="v">
                <p:oleObj name="Equation" r:id="rId13" imgW="1130040" imgH="469800" progId="Equation.DSMT4">
                  <p:embed/>
                </p:oleObj>
              </mc:Choice>
              <mc:Fallback>
                <p:oleObj name="Equation" r:id="rId13" imgW="1130040" imgH="469800" progId="Equation.DSMT4">
                  <p:embed/>
                  <p:pic>
                    <p:nvPicPr>
                      <p:cNvPr id="12" name="Object 11">
                        <a:extLst>
                          <a:ext uri="{FF2B5EF4-FFF2-40B4-BE49-F238E27FC236}">
                            <a16:creationId xmlns:a16="http://schemas.microsoft.com/office/drawing/2014/main" id="{A989AD90-58AD-4525-BCB9-87C0D1975F88}"/>
                          </a:ext>
                        </a:extLst>
                      </p:cNvPr>
                      <p:cNvPicPr/>
                      <p:nvPr/>
                    </p:nvPicPr>
                    <p:blipFill>
                      <a:blip r:embed="rId14"/>
                      <a:stretch>
                        <a:fillRect/>
                      </a:stretch>
                    </p:blipFill>
                    <p:spPr>
                      <a:xfrm>
                        <a:off x="4322195" y="4519520"/>
                        <a:ext cx="1341438" cy="557213"/>
                      </a:xfrm>
                      <a:prstGeom prst="rect">
                        <a:avLst/>
                      </a:prstGeom>
                    </p:spPr>
                  </p:pic>
                </p:oleObj>
              </mc:Fallback>
            </mc:AlternateContent>
          </a:graphicData>
        </a:graphic>
      </p:graphicFrame>
      <p:cxnSp>
        <p:nvCxnSpPr>
          <p:cNvPr id="19" name="Straight Arrow Connector 18">
            <a:extLst>
              <a:ext uri="{FF2B5EF4-FFF2-40B4-BE49-F238E27FC236}">
                <a16:creationId xmlns:a16="http://schemas.microsoft.com/office/drawing/2014/main" id="{14A005EE-7906-4F8C-9024-EB779F495A64}"/>
              </a:ext>
            </a:extLst>
          </p:cNvPr>
          <p:cNvCxnSpPr>
            <a:cxnSpLocks/>
          </p:cNvCxnSpPr>
          <p:nvPr/>
        </p:nvCxnSpPr>
        <p:spPr>
          <a:xfrm>
            <a:off x="5941173" y="4839690"/>
            <a:ext cx="70158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21" name="Object 20">
            <a:extLst>
              <a:ext uri="{FF2B5EF4-FFF2-40B4-BE49-F238E27FC236}">
                <a16:creationId xmlns:a16="http://schemas.microsoft.com/office/drawing/2014/main" id="{7C7E93F4-A986-4CB3-8DA1-852648C98E8D}"/>
              </a:ext>
            </a:extLst>
          </p:cNvPr>
          <p:cNvGraphicFramePr>
            <a:graphicFrameLocks noChangeAspect="1"/>
          </p:cNvGraphicFramePr>
          <p:nvPr>
            <p:extLst>
              <p:ext uri="{D42A27DB-BD31-4B8C-83A1-F6EECF244321}">
                <p14:modId xmlns:p14="http://schemas.microsoft.com/office/powerpoint/2010/main" val="585023903"/>
              </p:ext>
            </p:extLst>
          </p:nvPr>
        </p:nvGraphicFramePr>
        <p:xfrm>
          <a:off x="6722116" y="4670417"/>
          <a:ext cx="3403268" cy="338545"/>
        </p:xfrm>
        <a:graphic>
          <a:graphicData uri="http://schemas.openxmlformats.org/presentationml/2006/ole">
            <mc:AlternateContent xmlns:mc="http://schemas.openxmlformats.org/markup-compatibility/2006">
              <mc:Choice xmlns:v="urn:schemas-microsoft-com:vml" Requires="v">
                <p:oleObj name="Equation" r:id="rId15" imgW="2425680" imgH="241200" progId="Equation.DSMT4">
                  <p:embed/>
                </p:oleObj>
              </mc:Choice>
              <mc:Fallback>
                <p:oleObj name="Equation" r:id="rId15" imgW="2425680" imgH="241200" progId="Equation.DSMT4">
                  <p:embed/>
                  <p:pic>
                    <p:nvPicPr>
                      <p:cNvPr id="0" name=""/>
                      <p:cNvPicPr/>
                      <p:nvPr/>
                    </p:nvPicPr>
                    <p:blipFill>
                      <a:blip r:embed="rId16"/>
                      <a:stretch>
                        <a:fillRect/>
                      </a:stretch>
                    </p:blipFill>
                    <p:spPr>
                      <a:xfrm>
                        <a:off x="6722116" y="4670417"/>
                        <a:ext cx="3403268" cy="338545"/>
                      </a:xfrm>
                      <a:prstGeom prst="rect">
                        <a:avLst/>
                      </a:prstGeom>
                    </p:spPr>
                  </p:pic>
                </p:oleObj>
              </mc:Fallback>
            </mc:AlternateContent>
          </a:graphicData>
        </a:graphic>
      </p:graphicFrame>
      <p:graphicFrame>
        <p:nvGraphicFramePr>
          <p:cNvPr id="22" name="Object 21">
            <a:extLst>
              <a:ext uri="{FF2B5EF4-FFF2-40B4-BE49-F238E27FC236}">
                <a16:creationId xmlns:a16="http://schemas.microsoft.com/office/drawing/2014/main" id="{0CD3D4DF-B143-4954-BF72-FB1C45022344}"/>
              </a:ext>
            </a:extLst>
          </p:cNvPr>
          <p:cNvGraphicFramePr>
            <a:graphicFrameLocks noChangeAspect="1"/>
          </p:cNvGraphicFramePr>
          <p:nvPr>
            <p:extLst>
              <p:ext uri="{D42A27DB-BD31-4B8C-83A1-F6EECF244321}">
                <p14:modId xmlns:p14="http://schemas.microsoft.com/office/powerpoint/2010/main" val="4159290147"/>
              </p:ext>
            </p:extLst>
          </p:nvPr>
        </p:nvGraphicFramePr>
        <p:xfrm>
          <a:off x="2451508" y="5376739"/>
          <a:ext cx="1055686" cy="603249"/>
        </p:xfrm>
        <a:graphic>
          <a:graphicData uri="http://schemas.openxmlformats.org/presentationml/2006/ole">
            <mc:AlternateContent xmlns:mc="http://schemas.openxmlformats.org/markup-compatibility/2006">
              <mc:Choice xmlns:v="urn:schemas-microsoft-com:vml" Requires="v">
                <p:oleObj name="Equation" r:id="rId17" imgW="888840" imgH="507960" progId="Equation.DSMT4">
                  <p:embed/>
                </p:oleObj>
              </mc:Choice>
              <mc:Fallback>
                <p:oleObj name="Equation" r:id="rId17" imgW="888840" imgH="507960" progId="Equation.DSMT4">
                  <p:embed/>
                  <p:pic>
                    <p:nvPicPr>
                      <p:cNvPr id="13" name="Object 12">
                        <a:extLst>
                          <a:ext uri="{FF2B5EF4-FFF2-40B4-BE49-F238E27FC236}">
                            <a16:creationId xmlns:a16="http://schemas.microsoft.com/office/drawing/2014/main" id="{A0E11DF3-3410-44E0-BA86-2260FFAAAEF4}"/>
                          </a:ext>
                        </a:extLst>
                      </p:cNvPr>
                      <p:cNvPicPr/>
                      <p:nvPr/>
                    </p:nvPicPr>
                    <p:blipFill>
                      <a:blip r:embed="rId18"/>
                      <a:stretch>
                        <a:fillRect/>
                      </a:stretch>
                    </p:blipFill>
                    <p:spPr>
                      <a:xfrm>
                        <a:off x="2451508" y="5376739"/>
                        <a:ext cx="1055686" cy="603249"/>
                      </a:xfrm>
                      <a:prstGeom prst="rect">
                        <a:avLst/>
                      </a:prstGeom>
                    </p:spPr>
                  </p:pic>
                </p:oleObj>
              </mc:Fallback>
            </mc:AlternateContent>
          </a:graphicData>
        </a:graphic>
      </p:graphicFrame>
      <p:graphicFrame>
        <p:nvGraphicFramePr>
          <p:cNvPr id="23" name="Object 22">
            <a:extLst>
              <a:ext uri="{FF2B5EF4-FFF2-40B4-BE49-F238E27FC236}">
                <a16:creationId xmlns:a16="http://schemas.microsoft.com/office/drawing/2014/main" id="{CD93F640-08DF-41EB-905F-F57359B075AC}"/>
              </a:ext>
            </a:extLst>
          </p:cNvPr>
          <p:cNvGraphicFramePr>
            <a:graphicFrameLocks noChangeAspect="1"/>
          </p:cNvGraphicFramePr>
          <p:nvPr>
            <p:extLst>
              <p:ext uri="{D42A27DB-BD31-4B8C-83A1-F6EECF244321}">
                <p14:modId xmlns:p14="http://schemas.microsoft.com/office/powerpoint/2010/main" val="3185018663"/>
              </p:ext>
            </p:extLst>
          </p:nvPr>
        </p:nvGraphicFramePr>
        <p:xfrm>
          <a:off x="3543635" y="5376739"/>
          <a:ext cx="1372391" cy="603249"/>
        </p:xfrm>
        <a:graphic>
          <a:graphicData uri="http://schemas.openxmlformats.org/presentationml/2006/ole">
            <mc:AlternateContent xmlns:mc="http://schemas.openxmlformats.org/markup-compatibility/2006">
              <mc:Choice xmlns:v="urn:schemas-microsoft-com:vml" Requires="v">
                <p:oleObj name="Equation" r:id="rId19" imgW="1155600" imgH="507960" progId="Equation.DSMT4">
                  <p:embed/>
                </p:oleObj>
              </mc:Choice>
              <mc:Fallback>
                <p:oleObj name="Equation" r:id="rId19" imgW="1155600" imgH="507960" progId="Equation.DSMT4">
                  <p:embed/>
                  <p:pic>
                    <p:nvPicPr>
                      <p:cNvPr id="13" name="Object 12">
                        <a:extLst>
                          <a:ext uri="{FF2B5EF4-FFF2-40B4-BE49-F238E27FC236}">
                            <a16:creationId xmlns:a16="http://schemas.microsoft.com/office/drawing/2014/main" id="{A0E11DF3-3410-44E0-BA86-2260FFAAAEF4}"/>
                          </a:ext>
                        </a:extLst>
                      </p:cNvPr>
                      <p:cNvPicPr/>
                      <p:nvPr/>
                    </p:nvPicPr>
                    <p:blipFill>
                      <a:blip r:embed="rId20"/>
                      <a:stretch>
                        <a:fillRect/>
                      </a:stretch>
                    </p:blipFill>
                    <p:spPr>
                      <a:xfrm>
                        <a:off x="3543635" y="5376739"/>
                        <a:ext cx="1372391" cy="603249"/>
                      </a:xfrm>
                      <a:prstGeom prst="rect">
                        <a:avLst/>
                      </a:prstGeom>
                    </p:spPr>
                  </p:pic>
                </p:oleObj>
              </mc:Fallback>
            </mc:AlternateContent>
          </a:graphicData>
        </a:graphic>
      </p:graphicFrame>
      <p:graphicFrame>
        <p:nvGraphicFramePr>
          <p:cNvPr id="24" name="Object 23">
            <a:extLst>
              <a:ext uri="{FF2B5EF4-FFF2-40B4-BE49-F238E27FC236}">
                <a16:creationId xmlns:a16="http://schemas.microsoft.com/office/drawing/2014/main" id="{53278957-BEB5-41C0-8753-01546E8F60FD}"/>
              </a:ext>
            </a:extLst>
          </p:cNvPr>
          <p:cNvGraphicFramePr>
            <a:graphicFrameLocks noChangeAspect="1"/>
          </p:cNvGraphicFramePr>
          <p:nvPr>
            <p:extLst>
              <p:ext uri="{D42A27DB-BD31-4B8C-83A1-F6EECF244321}">
                <p14:modId xmlns:p14="http://schemas.microsoft.com/office/powerpoint/2010/main" val="725720006"/>
              </p:ext>
            </p:extLst>
          </p:nvPr>
        </p:nvGraphicFramePr>
        <p:xfrm>
          <a:off x="4952467" y="5365858"/>
          <a:ext cx="3001159" cy="603248"/>
        </p:xfrm>
        <a:graphic>
          <a:graphicData uri="http://schemas.openxmlformats.org/presentationml/2006/ole">
            <mc:AlternateContent xmlns:mc="http://schemas.openxmlformats.org/markup-compatibility/2006">
              <mc:Choice xmlns:v="urn:schemas-microsoft-com:vml" Requires="v">
                <p:oleObj name="Equation" r:id="rId21" imgW="2527200" imgH="507960" progId="Equation.DSMT4">
                  <p:embed/>
                </p:oleObj>
              </mc:Choice>
              <mc:Fallback>
                <p:oleObj name="Equation" r:id="rId21" imgW="2527200" imgH="507960" progId="Equation.DSMT4">
                  <p:embed/>
                  <p:pic>
                    <p:nvPicPr>
                      <p:cNvPr id="13" name="Object 12">
                        <a:extLst>
                          <a:ext uri="{FF2B5EF4-FFF2-40B4-BE49-F238E27FC236}">
                            <a16:creationId xmlns:a16="http://schemas.microsoft.com/office/drawing/2014/main" id="{A0E11DF3-3410-44E0-BA86-2260FFAAAEF4}"/>
                          </a:ext>
                        </a:extLst>
                      </p:cNvPr>
                      <p:cNvPicPr/>
                      <p:nvPr/>
                    </p:nvPicPr>
                    <p:blipFill>
                      <a:blip r:embed="rId22"/>
                      <a:stretch>
                        <a:fillRect/>
                      </a:stretch>
                    </p:blipFill>
                    <p:spPr>
                      <a:xfrm>
                        <a:off x="4952467" y="5365858"/>
                        <a:ext cx="3001159" cy="603248"/>
                      </a:xfrm>
                      <a:prstGeom prst="rect">
                        <a:avLst/>
                      </a:prstGeom>
                    </p:spPr>
                  </p:pic>
                </p:oleObj>
              </mc:Fallback>
            </mc:AlternateContent>
          </a:graphicData>
        </a:graphic>
      </p:graphicFrame>
      <p:cxnSp>
        <p:nvCxnSpPr>
          <p:cNvPr id="26" name="Straight Arrow Connector 25">
            <a:extLst>
              <a:ext uri="{FF2B5EF4-FFF2-40B4-BE49-F238E27FC236}">
                <a16:creationId xmlns:a16="http://schemas.microsoft.com/office/drawing/2014/main" id="{40228A01-ECE5-47E0-B6EF-3E4FEFD46B33}"/>
              </a:ext>
            </a:extLst>
          </p:cNvPr>
          <p:cNvCxnSpPr/>
          <p:nvPr/>
        </p:nvCxnSpPr>
        <p:spPr>
          <a:xfrm>
            <a:off x="8019784" y="5667482"/>
            <a:ext cx="64604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27" name="Object 26">
            <a:extLst>
              <a:ext uri="{FF2B5EF4-FFF2-40B4-BE49-F238E27FC236}">
                <a16:creationId xmlns:a16="http://schemas.microsoft.com/office/drawing/2014/main" id="{BAC17FEA-42ED-4723-BCA3-55294F785506}"/>
              </a:ext>
            </a:extLst>
          </p:cNvPr>
          <p:cNvGraphicFramePr>
            <a:graphicFrameLocks noChangeAspect="1"/>
          </p:cNvGraphicFramePr>
          <p:nvPr>
            <p:extLst>
              <p:ext uri="{D42A27DB-BD31-4B8C-83A1-F6EECF244321}">
                <p14:modId xmlns:p14="http://schemas.microsoft.com/office/powerpoint/2010/main" val="3707863435"/>
              </p:ext>
            </p:extLst>
          </p:nvPr>
        </p:nvGraphicFramePr>
        <p:xfrm>
          <a:off x="8861612" y="5510439"/>
          <a:ext cx="1925638" cy="339725"/>
        </p:xfrm>
        <a:graphic>
          <a:graphicData uri="http://schemas.openxmlformats.org/presentationml/2006/ole">
            <mc:AlternateContent xmlns:mc="http://schemas.openxmlformats.org/markup-compatibility/2006">
              <mc:Choice xmlns:v="urn:schemas-microsoft-com:vml" Requires="v">
                <p:oleObj name="Equation" r:id="rId23" imgW="1371600" imgH="241200" progId="Equation.DSMT4">
                  <p:embed/>
                </p:oleObj>
              </mc:Choice>
              <mc:Fallback>
                <p:oleObj name="Equation" r:id="rId23" imgW="1371600" imgH="241200" progId="Equation.DSMT4">
                  <p:embed/>
                  <p:pic>
                    <p:nvPicPr>
                      <p:cNvPr id="21" name="Object 20">
                        <a:extLst>
                          <a:ext uri="{FF2B5EF4-FFF2-40B4-BE49-F238E27FC236}">
                            <a16:creationId xmlns:a16="http://schemas.microsoft.com/office/drawing/2014/main" id="{7C7E93F4-A986-4CB3-8DA1-852648C98E8D}"/>
                          </a:ext>
                        </a:extLst>
                      </p:cNvPr>
                      <p:cNvPicPr/>
                      <p:nvPr/>
                    </p:nvPicPr>
                    <p:blipFill>
                      <a:blip r:embed="rId24"/>
                      <a:stretch>
                        <a:fillRect/>
                      </a:stretch>
                    </p:blipFill>
                    <p:spPr>
                      <a:xfrm>
                        <a:off x="8861612" y="5510439"/>
                        <a:ext cx="1925638" cy="339725"/>
                      </a:xfrm>
                      <a:prstGeom prst="rect">
                        <a:avLst/>
                      </a:prstGeom>
                    </p:spPr>
                  </p:pic>
                </p:oleObj>
              </mc:Fallback>
            </mc:AlternateContent>
          </a:graphicData>
        </a:graphic>
      </p:graphicFrame>
      <p:pic>
        <p:nvPicPr>
          <p:cNvPr id="28" name="Picture 27">
            <a:extLst>
              <a:ext uri="{FF2B5EF4-FFF2-40B4-BE49-F238E27FC236}">
                <a16:creationId xmlns:a16="http://schemas.microsoft.com/office/drawing/2014/main" id="{9039F876-94A9-420C-A2CE-D2F3796AA906}"/>
              </a:ext>
            </a:extLst>
          </p:cNvPr>
          <p:cNvPicPr>
            <a:picLocks noChangeAspect="1"/>
          </p:cNvPicPr>
          <p:nvPr/>
        </p:nvPicPr>
        <p:blipFill>
          <a:blip r:embed="rId25"/>
          <a:stretch>
            <a:fillRect/>
          </a:stretch>
        </p:blipFill>
        <p:spPr>
          <a:xfrm>
            <a:off x="9494097" y="952354"/>
            <a:ext cx="2552700" cy="3409950"/>
          </a:xfrm>
          <a:prstGeom prst="rect">
            <a:avLst/>
          </a:prstGeom>
        </p:spPr>
      </p:pic>
      <p:sp>
        <p:nvSpPr>
          <p:cNvPr id="29" name="TextBox 28">
            <a:extLst>
              <a:ext uri="{FF2B5EF4-FFF2-40B4-BE49-F238E27FC236}">
                <a16:creationId xmlns:a16="http://schemas.microsoft.com/office/drawing/2014/main" id="{B4E3532A-2309-4D67-9D30-99CA2087076E}"/>
              </a:ext>
            </a:extLst>
          </p:cNvPr>
          <p:cNvSpPr txBox="1"/>
          <p:nvPr/>
        </p:nvSpPr>
        <p:spPr>
          <a:xfrm>
            <a:off x="888692" y="6252544"/>
            <a:ext cx="9497472" cy="338554"/>
          </a:xfrm>
          <a:prstGeom prst="rect">
            <a:avLst/>
          </a:prstGeom>
          <a:noFill/>
        </p:spPr>
        <p:txBody>
          <a:bodyPr wrap="none" rtlCol="0">
            <a:spAutoFit/>
          </a:bodyPr>
          <a:lstStyle/>
          <a:p>
            <a:r>
              <a:rPr lang="en-US" sz="1600" dirty="0"/>
              <a:t>The reflected and transmitted intensities add up to the incident intensity so energy is conserved, as it should be.</a:t>
            </a:r>
          </a:p>
        </p:txBody>
      </p:sp>
      <p:graphicFrame>
        <p:nvGraphicFramePr>
          <p:cNvPr id="18" name="Object 17">
            <a:extLst>
              <a:ext uri="{FF2B5EF4-FFF2-40B4-BE49-F238E27FC236}">
                <a16:creationId xmlns:a16="http://schemas.microsoft.com/office/drawing/2014/main" id="{55002E8A-111E-3C4B-D42E-3E9A5717598B}"/>
              </a:ext>
            </a:extLst>
          </p:cNvPr>
          <p:cNvGraphicFramePr>
            <a:graphicFrameLocks noChangeAspect="1"/>
          </p:cNvGraphicFramePr>
          <p:nvPr>
            <p:extLst>
              <p:ext uri="{D42A27DB-BD31-4B8C-83A1-F6EECF244321}">
                <p14:modId xmlns:p14="http://schemas.microsoft.com/office/powerpoint/2010/main" val="466512328"/>
              </p:ext>
            </p:extLst>
          </p:nvPr>
        </p:nvGraphicFramePr>
        <p:xfrm>
          <a:off x="1048309" y="1796578"/>
          <a:ext cx="2020011" cy="1252774"/>
        </p:xfrm>
        <a:graphic>
          <a:graphicData uri="http://schemas.openxmlformats.org/presentationml/2006/ole">
            <mc:AlternateContent xmlns:mc="http://schemas.openxmlformats.org/markup-compatibility/2006">
              <mc:Choice xmlns:v="urn:schemas-microsoft-com:vml" Requires="v">
                <p:oleObj name="Equation" r:id="rId26" imgW="1399392" imgH="868123" progId="Equation.DSMT4">
                  <p:embed/>
                </p:oleObj>
              </mc:Choice>
              <mc:Fallback>
                <p:oleObj name="Equation" r:id="rId26" imgW="1399392" imgH="868123" progId="Equation.DSMT4">
                  <p:embed/>
                  <p:pic>
                    <p:nvPicPr>
                      <p:cNvPr id="0" name=""/>
                      <p:cNvPicPr/>
                      <p:nvPr/>
                    </p:nvPicPr>
                    <p:blipFill>
                      <a:blip r:embed="rId27"/>
                      <a:stretch>
                        <a:fillRect/>
                      </a:stretch>
                    </p:blipFill>
                    <p:spPr>
                      <a:xfrm>
                        <a:off x="1048309" y="1796578"/>
                        <a:ext cx="2020011" cy="1252774"/>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569C677F-9A00-C91C-84CC-3764F07AA31B}"/>
              </a:ext>
            </a:extLst>
          </p:cNvPr>
          <p:cNvGraphicFramePr>
            <a:graphicFrameLocks noChangeAspect="1"/>
          </p:cNvGraphicFramePr>
          <p:nvPr>
            <p:extLst>
              <p:ext uri="{D42A27DB-BD31-4B8C-83A1-F6EECF244321}">
                <p14:modId xmlns:p14="http://schemas.microsoft.com/office/powerpoint/2010/main" val="2245365796"/>
              </p:ext>
            </p:extLst>
          </p:nvPr>
        </p:nvGraphicFramePr>
        <p:xfrm>
          <a:off x="3431342" y="3241676"/>
          <a:ext cx="3290774" cy="325238"/>
        </p:xfrm>
        <a:graphic>
          <a:graphicData uri="http://schemas.openxmlformats.org/presentationml/2006/ole">
            <mc:AlternateContent xmlns:mc="http://schemas.openxmlformats.org/markup-compatibility/2006">
              <mc:Choice xmlns:v="urn:schemas-microsoft-com:vml" Requires="v">
                <p:oleObj name="Equation" r:id="rId28" imgW="2313368" imgH="228928" progId="Equation.DSMT4">
                  <p:embed/>
                </p:oleObj>
              </mc:Choice>
              <mc:Fallback>
                <p:oleObj name="Equation" r:id="rId28" imgW="2313368" imgH="228928" progId="Equation.DSMT4">
                  <p:embed/>
                  <p:pic>
                    <p:nvPicPr>
                      <p:cNvPr id="0" name=""/>
                      <p:cNvPicPr/>
                      <p:nvPr/>
                    </p:nvPicPr>
                    <p:blipFill>
                      <a:blip r:embed="rId29"/>
                      <a:stretch>
                        <a:fillRect/>
                      </a:stretch>
                    </p:blipFill>
                    <p:spPr>
                      <a:xfrm>
                        <a:off x="3431342" y="3241676"/>
                        <a:ext cx="3290774" cy="325238"/>
                      </a:xfrm>
                      <a:prstGeom prst="rect">
                        <a:avLst/>
                      </a:prstGeom>
                    </p:spPr>
                  </p:pic>
                </p:oleObj>
              </mc:Fallback>
            </mc:AlternateContent>
          </a:graphicData>
        </a:graphic>
      </p:graphicFrame>
    </p:spTree>
    <p:extLst>
      <p:ext uri="{BB962C8B-B14F-4D97-AF65-F5344CB8AC3E}">
        <p14:creationId xmlns:p14="http://schemas.microsoft.com/office/powerpoint/2010/main" val="2331406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Box 121">
            <a:extLst>
              <a:ext uri="{FF2B5EF4-FFF2-40B4-BE49-F238E27FC236}">
                <a16:creationId xmlns:a16="http://schemas.microsoft.com/office/drawing/2014/main" id="{DDD7912C-5C8D-438E-BBB1-BD2DCFDC5FF4}"/>
              </a:ext>
            </a:extLst>
          </p:cNvPr>
          <p:cNvSpPr txBox="1"/>
          <p:nvPr/>
        </p:nvSpPr>
        <p:spPr>
          <a:xfrm>
            <a:off x="2987617" y="414844"/>
            <a:ext cx="6677405" cy="584775"/>
          </a:xfrm>
          <a:prstGeom prst="rect">
            <a:avLst/>
          </a:prstGeom>
          <a:noFill/>
        </p:spPr>
        <p:txBody>
          <a:bodyPr wrap="none" rtlCol="0">
            <a:spAutoFit/>
          </a:bodyPr>
          <a:lstStyle/>
          <a:p>
            <a:r>
              <a:rPr lang="en-US" sz="3200" b="1" u="sng" dirty="0"/>
              <a:t>C.2 Wave transmission, reflection (3D)</a:t>
            </a:r>
            <a:endParaRPr lang="en-US" b="1" u="sng" dirty="0"/>
          </a:p>
        </p:txBody>
      </p:sp>
      <p:sp>
        <p:nvSpPr>
          <p:cNvPr id="123" name="TextBox 122">
            <a:extLst>
              <a:ext uri="{FF2B5EF4-FFF2-40B4-BE49-F238E27FC236}">
                <a16:creationId xmlns:a16="http://schemas.microsoft.com/office/drawing/2014/main" id="{97876FE9-639E-43BD-A1B8-BE58505FDD59}"/>
              </a:ext>
            </a:extLst>
          </p:cNvPr>
          <p:cNvSpPr txBox="1"/>
          <p:nvPr/>
        </p:nvSpPr>
        <p:spPr>
          <a:xfrm>
            <a:off x="372780" y="1168769"/>
            <a:ext cx="4460580" cy="369332"/>
          </a:xfrm>
          <a:prstGeom prst="rect">
            <a:avLst/>
          </a:prstGeom>
          <a:noFill/>
        </p:spPr>
        <p:txBody>
          <a:bodyPr wrap="none" rtlCol="0">
            <a:spAutoFit/>
          </a:bodyPr>
          <a:lstStyle/>
          <a:p>
            <a:r>
              <a:rPr lang="en-US" dirty="0"/>
              <a:t>Things remain </a:t>
            </a:r>
            <a:r>
              <a:rPr lang="en-US" dirty="0" err="1"/>
              <a:t>preeetty</a:t>
            </a:r>
            <a:r>
              <a:rPr lang="en-US" dirty="0"/>
              <a:t> much the same in 3D:</a:t>
            </a:r>
          </a:p>
        </p:txBody>
      </p:sp>
      <p:graphicFrame>
        <p:nvGraphicFramePr>
          <p:cNvPr id="124" name="Object 123">
            <a:extLst>
              <a:ext uri="{FF2B5EF4-FFF2-40B4-BE49-F238E27FC236}">
                <a16:creationId xmlns:a16="http://schemas.microsoft.com/office/drawing/2014/main" id="{89A11CD0-8E9F-4A8B-9236-D57FC337DFB7}"/>
              </a:ext>
            </a:extLst>
          </p:cNvPr>
          <p:cNvGraphicFramePr>
            <a:graphicFrameLocks noChangeAspect="1"/>
          </p:cNvGraphicFramePr>
          <p:nvPr>
            <p:extLst>
              <p:ext uri="{D42A27DB-BD31-4B8C-83A1-F6EECF244321}">
                <p14:modId xmlns:p14="http://schemas.microsoft.com/office/powerpoint/2010/main" val="2853939928"/>
              </p:ext>
            </p:extLst>
          </p:nvPr>
        </p:nvGraphicFramePr>
        <p:xfrm>
          <a:off x="475395" y="1665085"/>
          <a:ext cx="598487" cy="307975"/>
        </p:xfrm>
        <a:graphic>
          <a:graphicData uri="http://schemas.openxmlformats.org/presentationml/2006/ole">
            <mc:AlternateContent xmlns:mc="http://schemas.openxmlformats.org/markup-compatibility/2006">
              <mc:Choice xmlns:v="urn:schemas-microsoft-com:vml" Requires="v">
                <p:oleObj name="Equation" r:id="rId2" imgW="444240" imgH="228600" progId="Equation.DSMT4">
                  <p:embed/>
                </p:oleObj>
              </mc:Choice>
              <mc:Fallback>
                <p:oleObj name="Equation" r:id="rId2" imgW="444240" imgH="228600" progId="Equation.DSMT4">
                  <p:embed/>
                  <p:pic>
                    <p:nvPicPr>
                      <p:cNvPr id="0" name=""/>
                      <p:cNvPicPr/>
                      <p:nvPr/>
                    </p:nvPicPr>
                    <p:blipFill>
                      <a:blip r:embed="rId3"/>
                      <a:stretch>
                        <a:fillRect/>
                      </a:stretch>
                    </p:blipFill>
                    <p:spPr>
                      <a:xfrm>
                        <a:off x="475395" y="1665085"/>
                        <a:ext cx="598487" cy="307975"/>
                      </a:xfrm>
                      <a:prstGeom prst="rect">
                        <a:avLst/>
                      </a:prstGeom>
                      <a:ln>
                        <a:solidFill>
                          <a:srgbClr val="0070C0"/>
                        </a:solidFill>
                      </a:ln>
                    </p:spPr>
                  </p:pic>
                </p:oleObj>
              </mc:Fallback>
            </mc:AlternateContent>
          </a:graphicData>
        </a:graphic>
      </p:graphicFrame>
      <p:graphicFrame>
        <p:nvGraphicFramePr>
          <p:cNvPr id="125" name="Object 124">
            <a:extLst>
              <a:ext uri="{FF2B5EF4-FFF2-40B4-BE49-F238E27FC236}">
                <a16:creationId xmlns:a16="http://schemas.microsoft.com/office/drawing/2014/main" id="{805AB74D-7F9F-46B1-97CE-5D3B35B5FC8B}"/>
              </a:ext>
            </a:extLst>
          </p:cNvPr>
          <p:cNvGraphicFramePr>
            <a:graphicFrameLocks noChangeAspect="1"/>
          </p:cNvGraphicFramePr>
          <p:nvPr>
            <p:extLst>
              <p:ext uri="{D42A27DB-BD31-4B8C-83A1-F6EECF244321}">
                <p14:modId xmlns:p14="http://schemas.microsoft.com/office/powerpoint/2010/main" val="466086567"/>
              </p:ext>
            </p:extLst>
          </p:nvPr>
        </p:nvGraphicFramePr>
        <p:xfrm>
          <a:off x="474006" y="2211599"/>
          <a:ext cx="922338" cy="307975"/>
        </p:xfrm>
        <a:graphic>
          <a:graphicData uri="http://schemas.openxmlformats.org/presentationml/2006/ole">
            <mc:AlternateContent xmlns:mc="http://schemas.openxmlformats.org/markup-compatibility/2006">
              <mc:Choice xmlns:v="urn:schemas-microsoft-com:vml" Requires="v">
                <p:oleObj name="Equation" r:id="rId4" imgW="685800" imgH="228600" progId="Equation.DSMT4">
                  <p:embed/>
                </p:oleObj>
              </mc:Choice>
              <mc:Fallback>
                <p:oleObj name="Equation" r:id="rId4" imgW="685800" imgH="228600" progId="Equation.DSMT4">
                  <p:embed/>
                  <p:pic>
                    <p:nvPicPr>
                      <p:cNvPr id="124" name="Object 123">
                        <a:extLst>
                          <a:ext uri="{FF2B5EF4-FFF2-40B4-BE49-F238E27FC236}">
                            <a16:creationId xmlns:a16="http://schemas.microsoft.com/office/drawing/2014/main" id="{89A11CD0-8E9F-4A8B-9236-D57FC337DFB7}"/>
                          </a:ext>
                        </a:extLst>
                      </p:cNvPr>
                      <p:cNvPicPr/>
                      <p:nvPr/>
                    </p:nvPicPr>
                    <p:blipFill>
                      <a:blip r:embed="rId5"/>
                      <a:stretch>
                        <a:fillRect/>
                      </a:stretch>
                    </p:blipFill>
                    <p:spPr>
                      <a:xfrm>
                        <a:off x="474006" y="2211599"/>
                        <a:ext cx="922338" cy="307975"/>
                      </a:xfrm>
                      <a:prstGeom prst="rect">
                        <a:avLst/>
                      </a:prstGeom>
                      <a:ln>
                        <a:solidFill>
                          <a:srgbClr val="0070C0"/>
                        </a:solidFill>
                      </a:ln>
                    </p:spPr>
                  </p:pic>
                </p:oleObj>
              </mc:Fallback>
            </mc:AlternateContent>
          </a:graphicData>
        </a:graphic>
      </p:graphicFrame>
      <p:graphicFrame>
        <p:nvGraphicFramePr>
          <p:cNvPr id="126" name="Object 125">
            <a:extLst>
              <a:ext uri="{FF2B5EF4-FFF2-40B4-BE49-F238E27FC236}">
                <a16:creationId xmlns:a16="http://schemas.microsoft.com/office/drawing/2014/main" id="{CADDB101-05E8-4C5D-A001-4A453C992867}"/>
              </a:ext>
            </a:extLst>
          </p:cNvPr>
          <p:cNvGraphicFramePr>
            <a:graphicFrameLocks noChangeAspect="1"/>
          </p:cNvGraphicFramePr>
          <p:nvPr>
            <p:extLst>
              <p:ext uri="{D42A27DB-BD31-4B8C-83A1-F6EECF244321}">
                <p14:modId xmlns:p14="http://schemas.microsoft.com/office/powerpoint/2010/main" val="4110730496"/>
              </p:ext>
            </p:extLst>
          </p:nvPr>
        </p:nvGraphicFramePr>
        <p:xfrm>
          <a:off x="474006" y="2753891"/>
          <a:ext cx="871537" cy="307975"/>
        </p:xfrm>
        <a:graphic>
          <a:graphicData uri="http://schemas.openxmlformats.org/presentationml/2006/ole">
            <mc:AlternateContent xmlns:mc="http://schemas.openxmlformats.org/markup-compatibility/2006">
              <mc:Choice xmlns:v="urn:schemas-microsoft-com:vml" Requires="v">
                <p:oleObj name="Equation" r:id="rId6" imgW="647640" imgH="228600" progId="Equation.DSMT4">
                  <p:embed/>
                </p:oleObj>
              </mc:Choice>
              <mc:Fallback>
                <p:oleObj name="Equation" r:id="rId6" imgW="647640" imgH="228600" progId="Equation.DSMT4">
                  <p:embed/>
                  <p:pic>
                    <p:nvPicPr>
                      <p:cNvPr id="124" name="Object 123">
                        <a:extLst>
                          <a:ext uri="{FF2B5EF4-FFF2-40B4-BE49-F238E27FC236}">
                            <a16:creationId xmlns:a16="http://schemas.microsoft.com/office/drawing/2014/main" id="{89A11CD0-8E9F-4A8B-9236-D57FC337DFB7}"/>
                          </a:ext>
                        </a:extLst>
                      </p:cNvPr>
                      <p:cNvPicPr/>
                      <p:nvPr/>
                    </p:nvPicPr>
                    <p:blipFill>
                      <a:blip r:embed="rId7"/>
                      <a:stretch>
                        <a:fillRect/>
                      </a:stretch>
                    </p:blipFill>
                    <p:spPr>
                      <a:xfrm>
                        <a:off x="474006" y="2753891"/>
                        <a:ext cx="871537" cy="307975"/>
                      </a:xfrm>
                      <a:prstGeom prst="rect">
                        <a:avLst/>
                      </a:prstGeom>
                      <a:ln>
                        <a:solidFill>
                          <a:srgbClr val="0070C0"/>
                        </a:solidFill>
                      </a:ln>
                    </p:spPr>
                  </p:pic>
                </p:oleObj>
              </mc:Fallback>
            </mc:AlternateContent>
          </a:graphicData>
        </a:graphic>
      </p:graphicFrame>
      <p:graphicFrame>
        <p:nvGraphicFramePr>
          <p:cNvPr id="127" name="Object 126">
            <a:extLst>
              <a:ext uri="{FF2B5EF4-FFF2-40B4-BE49-F238E27FC236}">
                <a16:creationId xmlns:a16="http://schemas.microsoft.com/office/drawing/2014/main" id="{287604DE-5674-4B51-BB68-96781ED0B3F3}"/>
              </a:ext>
            </a:extLst>
          </p:cNvPr>
          <p:cNvGraphicFramePr>
            <a:graphicFrameLocks noChangeAspect="1"/>
          </p:cNvGraphicFramePr>
          <p:nvPr>
            <p:extLst>
              <p:ext uri="{D42A27DB-BD31-4B8C-83A1-F6EECF244321}">
                <p14:modId xmlns:p14="http://schemas.microsoft.com/office/powerpoint/2010/main" val="744284496"/>
              </p:ext>
            </p:extLst>
          </p:nvPr>
        </p:nvGraphicFramePr>
        <p:xfrm>
          <a:off x="496888" y="3316288"/>
          <a:ext cx="6113462" cy="723900"/>
        </p:xfrm>
        <a:graphic>
          <a:graphicData uri="http://schemas.openxmlformats.org/presentationml/2006/ole">
            <mc:AlternateContent xmlns:mc="http://schemas.openxmlformats.org/markup-compatibility/2006">
              <mc:Choice xmlns:v="urn:schemas-microsoft-com:vml" Requires="v">
                <p:oleObj name="Equation" r:id="rId8" imgW="4076640" imgH="482400" progId="Equation.DSMT4">
                  <p:embed/>
                </p:oleObj>
              </mc:Choice>
              <mc:Fallback>
                <p:oleObj name="Equation" r:id="rId8" imgW="4076640" imgH="482400" progId="Equation.DSMT4">
                  <p:embed/>
                  <p:pic>
                    <p:nvPicPr>
                      <p:cNvPr id="124" name="Object 123">
                        <a:extLst>
                          <a:ext uri="{FF2B5EF4-FFF2-40B4-BE49-F238E27FC236}">
                            <a16:creationId xmlns:a16="http://schemas.microsoft.com/office/drawing/2014/main" id="{89A11CD0-8E9F-4A8B-9236-D57FC337DFB7}"/>
                          </a:ext>
                        </a:extLst>
                      </p:cNvPr>
                      <p:cNvPicPr/>
                      <p:nvPr/>
                    </p:nvPicPr>
                    <p:blipFill>
                      <a:blip r:embed="rId9"/>
                      <a:stretch>
                        <a:fillRect/>
                      </a:stretch>
                    </p:blipFill>
                    <p:spPr>
                      <a:xfrm>
                        <a:off x="496888" y="3316288"/>
                        <a:ext cx="6113462" cy="723900"/>
                      </a:xfrm>
                      <a:prstGeom prst="rect">
                        <a:avLst/>
                      </a:prstGeom>
                      <a:ln>
                        <a:solidFill>
                          <a:srgbClr val="0070C0"/>
                        </a:solidFill>
                      </a:ln>
                    </p:spPr>
                  </p:pic>
                </p:oleObj>
              </mc:Fallback>
            </mc:AlternateContent>
          </a:graphicData>
        </a:graphic>
      </p:graphicFrame>
      <p:pic>
        <p:nvPicPr>
          <p:cNvPr id="128" name="Picture 127">
            <a:extLst>
              <a:ext uri="{FF2B5EF4-FFF2-40B4-BE49-F238E27FC236}">
                <a16:creationId xmlns:a16="http://schemas.microsoft.com/office/drawing/2014/main" id="{5948404C-466B-4172-A52B-EBDFE73EBD35}"/>
              </a:ext>
            </a:extLst>
          </p:cNvPr>
          <p:cNvPicPr>
            <a:picLocks noChangeAspect="1"/>
          </p:cNvPicPr>
          <p:nvPr/>
        </p:nvPicPr>
        <p:blipFill>
          <a:blip r:embed="rId10"/>
          <a:stretch>
            <a:fillRect/>
          </a:stretch>
        </p:blipFill>
        <p:spPr>
          <a:xfrm>
            <a:off x="7479303" y="1538101"/>
            <a:ext cx="4215215" cy="2375241"/>
          </a:xfrm>
          <a:prstGeom prst="rect">
            <a:avLst/>
          </a:prstGeom>
        </p:spPr>
      </p:pic>
      <p:sp>
        <p:nvSpPr>
          <p:cNvPr id="2" name="TextBox 1">
            <a:extLst>
              <a:ext uri="{FF2B5EF4-FFF2-40B4-BE49-F238E27FC236}">
                <a16:creationId xmlns:a16="http://schemas.microsoft.com/office/drawing/2014/main" id="{C4366797-8D7B-4DA1-8BDB-3F4C50013EBB}"/>
              </a:ext>
            </a:extLst>
          </p:cNvPr>
          <p:cNvSpPr txBox="1"/>
          <p:nvPr/>
        </p:nvSpPr>
        <p:spPr>
          <a:xfrm>
            <a:off x="5526157" y="4340724"/>
            <a:ext cx="3597965" cy="646331"/>
          </a:xfrm>
          <a:prstGeom prst="rect">
            <a:avLst/>
          </a:prstGeom>
          <a:noFill/>
        </p:spPr>
        <p:txBody>
          <a:bodyPr wrap="square" rtlCol="0">
            <a:spAutoFit/>
          </a:bodyPr>
          <a:lstStyle/>
          <a:p>
            <a:r>
              <a:rPr lang="en-US" baseline="30000" dirty="0"/>
              <a:t>† </a:t>
            </a:r>
            <a:r>
              <a:rPr lang="en-US" dirty="0"/>
              <a:t>It is still the case that if n</a:t>
            </a:r>
            <a:r>
              <a:rPr lang="en-US" baseline="-25000" dirty="0"/>
              <a:t>2</a:t>
            </a:r>
            <a:r>
              <a:rPr lang="en-US" dirty="0"/>
              <a:t> &gt; n</a:t>
            </a:r>
            <a:r>
              <a:rPr lang="en-US" baseline="-25000" dirty="0"/>
              <a:t>1</a:t>
            </a:r>
            <a:r>
              <a:rPr lang="en-US" dirty="0"/>
              <a:t>, the </a:t>
            </a:r>
          </a:p>
          <a:p>
            <a:r>
              <a:rPr lang="en-US" dirty="0"/>
              <a:t>  reflected wave will be inverted.</a:t>
            </a:r>
          </a:p>
        </p:txBody>
      </p:sp>
      <p:sp>
        <p:nvSpPr>
          <p:cNvPr id="4" name="TextBox 3">
            <a:extLst>
              <a:ext uri="{FF2B5EF4-FFF2-40B4-BE49-F238E27FC236}">
                <a16:creationId xmlns:a16="http://schemas.microsoft.com/office/drawing/2014/main" id="{14727A6D-4C61-4B9C-B97D-4B26573753F5}"/>
              </a:ext>
            </a:extLst>
          </p:cNvPr>
          <p:cNvSpPr txBox="1"/>
          <p:nvPr/>
        </p:nvSpPr>
        <p:spPr>
          <a:xfrm>
            <a:off x="474006" y="5229771"/>
            <a:ext cx="9813264" cy="369332"/>
          </a:xfrm>
          <a:prstGeom prst="rect">
            <a:avLst/>
          </a:prstGeom>
          <a:noFill/>
        </p:spPr>
        <p:txBody>
          <a:bodyPr wrap="none" rtlCol="0">
            <a:spAutoFit/>
          </a:bodyPr>
          <a:lstStyle/>
          <a:p>
            <a:r>
              <a:rPr lang="en-US" dirty="0"/>
              <a:t>But we can also see, from the picture, that the waves will bend.  Let’s see if we can make sense of that.</a:t>
            </a:r>
          </a:p>
        </p:txBody>
      </p:sp>
    </p:spTree>
    <p:extLst>
      <p:ext uri="{BB962C8B-B14F-4D97-AF65-F5344CB8AC3E}">
        <p14:creationId xmlns:p14="http://schemas.microsoft.com/office/powerpoint/2010/main" val="1539554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id="{60BC8B62-867E-41B5-9AF0-0C6C8E246F3E}"/>
              </a:ext>
            </a:extLst>
          </p:cNvPr>
          <p:cNvGraphicFramePr>
            <a:graphicFrameLocks noChangeAspect="1"/>
          </p:cNvGraphicFramePr>
          <p:nvPr>
            <p:extLst>
              <p:ext uri="{D42A27DB-BD31-4B8C-83A1-F6EECF244321}">
                <p14:modId xmlns:p14="http://schemas.microsoft.com/office/powerpoint/2010/main" val="2582092235"/>
              </p:ext>
            </p:extLst>
          </p:nvPr>
        </p:nvGraphicFramePr>
        <p:xfrm>
          <a:off x="634548" y="2556575"/>
          <a:ext cx="4797425" cy="3749675"/>
        </p:xfrm>
        <a:graphic>
          <a:graphicData uri="http://schemas.openxmlformats.org/presentationml/2006/ole">
            <mc:AlternateContent xmlns:mc="http://schemas.openxmlformats.org/markup-compatibility/2006">
              <mc:Choice xmlns:v="urn:schemas-microsoft-com:vml" Requires="v">
                <p:oleObj name="Bitmap Image" r:id="rId2" imgW="1882080" imgH="1874520" progId="Paint.Picture">
                  <p:embed/>
                </p:oleObj>
              </mc:Choice>
              <mc:Fallback>
                <p:oleObj name="Bitmap Image" r:id="rId2" imgW="1882080" imgH="1874520" progId="Paint.Picture">
                  <p:embed/>
                  <p:pic>
                    <p:nvPicPr>
                      <p:cNvPr id="3" name="Object 2">
                        <a:extLst>
                          <a:ext uri="{FF2B5EF4-FFF2-40B4-BE49-F238E27FC236}">
                            <a16:creationId xmlns:a16="http://schemas.microsoft.com/office/drawing/2014/main" id="{60BC8B62-867E-41B5-9AF0-0C6C8E246F3E}"/>
                          </a:ext>
                        </a:extLst>
                      </p:cNvPr>
                      <p:cNvPicPr>
                        <a:picLocks noChangeAspect="1" noChangeArrowheads="1"/>
                      </p:cNvPicPr>
                      <p:nvPr/>
                    </p:nvPicPr>
                    <p:blipFill>
                      <a:blip r:embed="rId3"/>
                      <a:srcRect t="18645" r="5508" b="7204"/>
                      <a:stretch>
                        <a:fillRect/>
                      </a:stretch>
                    </p:blipFill>
                    <p:spPr bwMode="auto">
                      <a:xfrm>
                        <a:off x="634548" y="2556575"/>
                        <a:ext cx="4797425" cy="3749675"/>
                      </a:xfrm>
                      <a:prstGeom prst="rect">
                        <a:avLst/>
                      </a:prstGeom>
                      <a:noFill/>
                      <a:ln>
                        <a:solidFill>
                          <a:srgbClr val="7030A0"/>
                        </a:solidFill>
                      </a:ln>
                    </p:spPr>
                  </p:pic>
                </p:oleObj>
              </mc:Fallback>
            </mc:AlternateContent>
          </a:graphicData>
        </a:graphic>
      </p:graphicFrame>
      <p:cxnSp>
        <p:nvCxnSpPr>
          <p:cNvPr id="5" name="Straight Connector 4">
            <a:extLst>
              <a:ext uri="{FF2B5EF4-FFF2-40B4-BE49-F238E27FC236}">
                <a16:creationId xmlns:a16="http://schemas.microsoft.com/office/drawing/2014/main" id="{5DC9F702-7F7A-4608-8AAE-CFDA67980292}"/>
              </a:ext>
            </a:extLst>
          </p:cNvPr>
          <p:cNvCxnSpPr>
            <a:cxnSpLocks/>
          </p:cNvCxnSpPr>
          <p:nvPr/>
        </p:nvCxnSpPr>
        <p:spPr>
          <a:xfrm flipH="1">
            <a:off x="1056459" y="2752195"/>
            <a:ext cx="951672" cy="824947"/>
          </a:xfrm>
          <a:prstGeom prst="line">
            <a:avLst/>
          </a:prstGeom>
        </p:spPr>
        <p:style>
          <a:lnRef idx="3">
            <a:schemeClr val="accent2"/>
          </a:lnRef>
          <a:fillRef idx="0">
            <a:schemeClr val="accent2"/>
          </a:fillRef>
          <a:effectRef idx="2">
            <a:schemeClr val="accent2"/>
          </a:effectRef>
          <a:fontRef idx="minor">
            <a:schemeClr val="tx1"/>
          </a:fontRef>
        </p:style>
      </p:cxnSp>
      <p:cxnSp>
        <p:nvCxnSpPr>
          <p:cNvPr id="7" name="Straight Connector 6">
            <a:extLst>
              <a:ext uri="{FF2B5EF4-FFF2-40B4-BE49-F238E27FC236}">
                <a16:creationId xmlns:a16="http://schemas.microsoft.com/office/drawing/2014/main" id="{106CA85C-34AE-48C0-91E7-1B2DA374573C}"/>
              </a:ext>
            </a:extLst>
          </p:cNvPr>
          <p:cNvCxnSpPr>
            <a:cxnSpLocks/>
          </p:cNvCxnSpPr>
          <p:nvPr/>
        </p:nvCxnSpPr>
        <p:spPr>
          <a:xfrm flipV="1">
            <a:off x="1203063" y="2927371"/>
            <a:ext cx="951672" cy="824948"/>
          </a:xfrm>
          <a:prstGeom prst="line">
            <a:avLst/>
          </a:prstGeom>
        </p:spPr>
        <p:style>
          <a:lnRef idx="3">
            <a:schemeClr val="accent2"/>
          </a:lnRef>
          <a:fillRef idx="0">
            <a:schemeClr val="accent2"/>
          </a:fillRef>
          <a:effectRef idx="2">
            <a:schemeClr val="accent2"/>
          </a:effectRef>
          <a:fontRef idx="minor">
            <a:schemeClr val="tx1"/>
          </a:fontRef>
        </p:style>
      </p:cxnSp>
      <p:cxnSp>
        <p:nvCxnSpPr>
          <p:cNvPr id="11" name="Straight Connector 10">
            <a:extLst>
              <a:ext uri="{FF2B5EF4-FFF2-40B4-BE49-F238E27FC236}">
                <a16:creationId xmlns:a16="http://schemas.microsoft.com/office/drawing/2014/main" id="{CF42E322-3BD1-4D88-9E6B-C79D61D3A6B2}"/>
              </a:ext>
            </a:extLst>
          </p:cNvPr>
          <p:cNvCxnSpPr>
            <a:cxnSpLocks/>
          </p:cNvCxnSpPr>
          <p:nvPr/>
        </p:nvCxnSpPr>
        <p:spPr>
          <a:xfrm flipV="1">
            <a:off x="1387375" y="3123269"/>
            <a:ext cx="921858" cy="824949"/>
          </a:xfrm>
          <a:prstGeom prst="line">
            <a:avLst/>
          </a:prstGeom>
        </p:spPr>
        <p:style>
          <a:lnRef idx="3">
            <a:schemeClr val="accent2"/>
          </a:lnRef>
          <a:fillRef idx="0">
            <a:schemeClr val="accent2"/>
          </a:fillRef>
          <a:effectRef idx="2">
            <a:schemeClr val="accent2"/>
          </a:effectRef>
          <a:fontRef idx="minor">
            <a:schemeClr val="tx1"/>
          </a:fontRef>
        </p:style>
      </p:cxnSp>
      <p:cxnSp>
        <p:nvCxnSpPr>
          <p:cNvPr id="12" name="Straight Connector 11">
            <a:extLst>
              <a:ext uri="{FF2B5EF4-FFF2-40B4-BE49-F238E27FC236}">
                <a16:creationId xmlns:a16="http://schemas.microsoft.com/office/drawing/2014/main" id="{24683C60-DB10-4A93-A90F-9CA7B734E354}"/>
              </a:ext>
            </a:extLst>
          </p:cNvPr>
          <p:cNvCxnSpPr>
            <a:cxnSpLocks/>
          </p:cNvCxnSpPr>
          <p:nvPr/>
        </p:nvCxnSpPr>
        <p:spPr>
          <a:xfrm flipV="1">
            <a:off x="1552178" y="3297602"/>
            <a:ext cx="921858" cy="824949"/>
          </a:xfrm>
          <a:prstGeom prst="line">
            <a:avLst/>
          </a:prstGeom>
        </p:spPr>
        <p:style>
          <a:lnRef idx="3">
            <a:schemeClr val="accent2"/>
          </a:lnRef>
          <a:fillRef idx="0">
            <a:schemeClr val="accent2"/>
          </a:fillRef>
          <a:effectRef idx="2">
            <a:schemeClr val="accent2"/>
          </a:effectRef>
          <a:fontRef idx="minor">
            <a:schemeClr val="tx1"/>
          </a:fontRef>
        </p:style>
      </p:cxnSp>
      <p:cxnSp>
        <p:nvCxnSpPr>
          <p:cNvPr id="13" name="Straight Connector 12">
            <a:extLst>
              <a:ext uri="{FF2B5EF4-FFF2-40B4-BE49-F238E27FC236}">
                <a16:creationId xmlns:a16="http://schemas.microsoft.com/office/drawing/2014/main" id="{B2CFA0CD-6C86-4D30-BD99-E76D85C6C7A4}"/>
              </a:ext>
            </a:extLst>
          </p:cNvPr>
          <p:cNvCxnSpPr>
            <a:cxnSpLocks/>
          </p:cNvCxnSpPr>
          <p:nvPr/>
        </p:nvCxnSpPr>
        <p:spPr>
          <a:xfrm flipV="1">
            <a:off x="2785380" y="4092102"/>
            <a:ext cx="401369" cy="390108"/>
          </a:xfrm>
          <a:prstGeom prst="line">
            <a:avLst/>
          </a:prstGeom>
        </p:spPr>
        <p:style>
          <a:lnRef idx="3">
            <a:schemeClr val="accent2"/>
          </a:lnRef>
          <a:fillRef idx="0">
            <a:schemeClr val="accent2"/>
          </a:fillRef>
          <a:effectRef idx="2">
            <a:schemeClr val="accent2"/>
          </a:effectRef>
          <a:fontRef idx="minor">
            <a:schemeClr val="tx1"/>
          </a:fontRef>
        </p:style>
      </p:cxnSp>
      <p:cxnSp>
        <p:nvCxnSpPr>
          <p:cNvPr id="14" name="Straight Connector 13">
            <a:extLst>
              <a:ext uri="{FF2B5EF4-FFF2-40B4-BE49-F238E27FC236}">
                <a16:creationId xmlns:a16="http://schemas.microsoft.com/office/drawing/2014/main" id="{F8B981D8-738A-4D51-8EC7-BA00887AB82F}"/>
              </a:ext>
            </a:extLst>
          </p:cNvPr>
          <p:cNvCxnSpPr>
            <a:cxnSpLocks/>
          </p:cNvCxnSpPr>
          <p:nvPr/>
        </p:nvCxnSpPr>
        <p:spPr>
          <a:xfrm flipV="1">
            <a:off x="1720325" y="3487683"/>
            <a:ext cx="951672" cy="824950"/>
          </a:xfrm>
          <a:prstGeom prst="line">
            <a:avLst/>
          </a:prstGeom>
        </p:spPr>
        <p:style>
          <a:lnRef idx="3">
            <a:schemeClr val="accent2"/>
          </a:lnRef>
          <a:fillRef idx="0">
            <a:schemeClr val="accent2"/>
          </a:fillRef>
          <a:effectRef idx="2">
            <a:schemeClr val="accent2"/>
          </a:effectRef>
          <a:fontRef idx="minor">
            <a:schemeClr val="tx1"/>
          </a:fontRef>
        </p:style>
      </p:cxnSp>
      <p:cxnSp>
        <p:nvCxnSpPr>
          <p:cNvPr id="21" name="Straight Connector 20">
            <a:extLst>
              <a:ext uri="{FF2B5EF4-FFF2-40B4-BE49-F238E27FC236}">
                <a16:creationId xmlns:a16="http://schemas.microsoft.com/office/drawing/2014/main" id="{DBC92692-E929-4795-A9C7-85374EB9A9AD}"/>
              </a:ext>
            </a:extLst>
          </p:cNvPr>
          <p:cNvCxnSpPr>
            <a:cxnSpLocks/>
          </p:cNvCxnSpPr>
          <p:nvPr/>
        </p:nvCxnSpPr>
        <p:spPr>
          <a:xfrm flipH="1" flipV="1">
            <a:off x="2176234" y="4177266"/>
            <a:ext cx="227306" cy="286987"/>
          </a:xfrm>
          <a:prstGeom prst="line">
            <a:avLst/>
          </a:prstGeom>
          <a:ln>
            <a:solidFill>
              <a:srgbClr val="7030A0"/>
            </a:solidFill>
          </a:ln>
        </p:spPr>
        <p:style>
          <a:lnRef idx="3">
            <a:schemeClr val="accent1"/>
          </a:lnRef>
          <a:fillRef idx="0">
            <a:schemeClr val="accent1"/>
          </a:fillRef>
          <a:effectRef idx="2">
            <a:schemeClr val="accent1"/>
          </a:effectRef>
          <a:fontRef idx="minor">
            <a:schemeClr val="tx1"/>
          </a:fontRef>
        </p:style>
      </p:cxnSp>
      <p:cxnSp>
        <p:nvCxnSpPr>
          <p:cNvPr id="34" name="Straight Connector 33">
            <a:extLst>
              <a:ext uri="{FF2B5EF4-FFF2-40B4-BE49-F238E27FC236}">
                <a16:creationId xmlns:a16="http://schemas.microsoft.com/office/drawing/2014/main" id="{44ED1E9D-1B51-4F27-9AA4-EE3336739226}"/>
              </a:ext>
            </a:extLst>
          </p:cNvPr>
          <p:cNvCxnSpPr>
            <a:cxnSpLocks/>
          </p:cNvCxnSpPr>
          <p:nvPr/>
        </p:nvCxnSpPr>
        <p:spPr>
          <a:xfrm flipV="1">
            <a:off x="1955401" y="3710439"/>
            <a:ext cx="876745" cy="764053"/>
          </a:xfrm>
          <a:prstGeom prst="line">
            <a:avLst/>
          </a:prstGeom>
        </p:spPr>
        <p:style>
          <a:lnRef idx="3">
            <a:schemeClr val="accent2"/>
          </a:lnRef>
          <a:fillRef idx="0">
            <a:schemeClr val="accent2"/>
          </a:fillRef>
          <a:effectRef idx="2">
            <a:schemeClr val="accent2"/>
          </a:effectRef>
          <a:fontRef idx="minor">
            <a:schemeClr val="tx1"/>
          </a:fontRef>
        </p:style>
      </p:cxnSp>
      <p:cxnSp>
        <p:nvCxnSpPr>
          <p:cNvPr id="36" name="Straight Connector 35">
            <a:extLst>
              <a:ext uri="{FF2B5EF4-FFF2-40B4-BE49-F238E27FC236}">
                <a16:creationId xmlns:a16="http://schemas.microsoft.com/office/drawing/2014/main" id="{5CBA681F-38D4-4EF6-82A9-5A23DDB27F46}"/>
              </a:ext>
            </a:extLst>
          </p:cNvPr>
          <p:cNvCxnSpPr>
            <a:cxnSpLocks/>
          </p:cNvCxnSpPr>
          <p:nvPr/>
        </p:nvCxnSpPr>
        <p:spPr>
          <a:xfrm flipH="1">
            <a:off x="2396425" y="3886136"/>
            <a:ext cx="641417" cy="596073"/>
          </a:xfrm>
          <a:prstGeom prst="line">
            <a:avLst/>
          </a:prstGeom>
        </p:spPr>
        <p:style>
          <a:lnRef idx="3">
            <a:schemeClr val="accent2"/>
          </a:lnRef>
          <a:fillRef idx="0">
            <a:schemeClr val="accent2"/>
          </a:fillRef>
          <a:effectRef idx="2">
            <a:schemeClr val="accent2"/>
          </a:effectRef>
          <a:fontRef idx="minor">
            <a:schemeClr val="tx1"/>
          </a:fontRef>
        </p:style>
      </p:cxnSp>
      <p:cxnSp>
        <p:nvCxnSpPr>
          <p:cNvPr id="52" name="Straight Connector 51">
            <a:extLst>
              <a:ext uri="{FF2B5EF4-FFF2-40B4-BE49-F238E27FC236}">
                <a16:creationId xmlns:a16="http://schemas.microsoft.com/office/drawing/2014/main" id="{60646D94-7F46-4BE0-917A-EA05EE993E2F}"/>
              </a:ext>
            </a:extLst>
          </p:cNvPr>
          <p:cNvCxnSpPr>
            <a:cxnSpLocks/>
          </p:cNvCxnSpPr>
          <p:nvPr/>
        </p:nvCxnSpPr>
        <p:spPr>
          <a:xfrm>
            <a:off x="2373414" y="4000548"/>
            <a:ext cx="367556" cy="473581"/>
          </a:xfrm>
          <a:prstGeom prst="line">
            <a:avLst/>
          </a:prstGeom>
          <a:ln>
            <a:solidFill>
              <a:srgbClr val="7030A0"/>
            </a:solidFill>
          </a:ln>
        </p:spPr>
        <p:style>
          <a:lnRef idx="3">
            <a:schemeClr val="accent1"/>
          </a:lnRef>
          <a:fillRef idx="0">
            <a:schemeClr val="accent1"/>
          </a:fillRef>
          <a:effectRef idx="2">
            <a:schemeClr val="accent1"/>
          </a:effectRef>
          <a:fontRef idx="minor">
            <a:schemeClr val="tx1"/>
          </a:fontRef>
        </p:style>
      </p:cxnSp>
      <p:cxnSp>
        <p:nvCxnSpPr>
          <p:cNvPr id="62" name="Straight Connector 61">
            <a:extLst>
              <a:ext uri="{FF2B5EF4-FFF2-40B4-BE49-F238E27FC236}">
                <a16:creationId xmlns:a16="http://schemas.microsoft.com/office/drawing/2014/main" id="{AD8388EF-C0CF-4542-A2C8-3F43D111C1CC}"/>
              </a:ext>
            </a:extLst>
          </p:cNvPr>
          <p:cNvCxnSpPr/>
          <p:nvPr/>
        </p:nvCxnSpPr>
        <p:spPr>
          <a:xfrm flipH="1">
            <a:off x="3186749" y="4283115"/>
            <a:ext cx="185527" cy="191014"/>
          </a:xfrm>
          <a:prstGeom prst="line">
            <a:avLst/>
          </a:prstGeom>
        </p:spPr>
        <p:style>
          <a:lnRef idx="3">
            <a:schemeClr val="accent2"/>
          </a:lnRef>
          <a:fillRef idx="0">
            <a:schemeClr val="accent2"/>
          </a:fillRef>
          <a:effectRef idx="2">
            <a:schemeClr val="accent2"/>
          </a:effectRef>
          <a:fontRef idx="minor">
            <a:schemeClr val="tx1"/>
          </a:fontRef>
        </p:style>
      </p:cxnSp>
      <p:cxnSp>
        <p:nvCxnSpPr>
          <p:cNvPr id="64" name="Straight Connector 63">
            <a:extLst>
              <a:ext uri="{FF2B5EF4-FFF2-40B4-BE49-F238E27FC236}">
                <a16:creationId xmlns:a16="http://schemas.microsoft.com/office/drawing/2014/main" id="{FC7B5B24-ED26-48E9-B381-A26E42C29BEE}"/>
              </a:ext>
            </a:extLst>
          </p:cNvPr>
          <p:cNvCxnSpPr>
            <a:cxnSpLocks/>
          </p:cNvCxnSpPr>
          <p:nvPr/>
        </p:nvCxnSpPr>
        <p:spPr>
          <a:xfrm flipH="1" flipV="1">
            <a:off x="2629494" y="3790018"/>
            <a:ext cx="557257" cy="684113"/>
          </a:xfrm>
          <a:prstGeom prst="line">
            <a:avLst/>
          </a:prstGeom>
          <a:ln>
            <a:solidFill>
              <a:srgbClr val="7030A0"/>
            </a:solidFill>
          </a:ln>
        </p:spPr>
        <p:style>
          <a:lnRef idx="3">
            <a:schemeClr val="accent1"/>
          </a:lnRef>
          <a:fillRef idx="0">
            <a:schemeClr val="accent1"/>
          </a:fillRef>
          <a:effectRef idx="2">
            <a:schemeClr val="accent1"/>
          </a:effectRef>
          <a:fontRef idx="minor">
            <a:schemeClr val="tx1"/>
          </a:fontRef>
        </p:style>
      </p:cxnSp>
      <p:cxnSp>
        <p:nvCxnSpPr>
          <p:cNvPr id="66" name="Straight Connector 65">
            <a:extLst>
              <a:ext uri="{FF2B5EF4-FFF2-40B4-BE49-F238E27FC236}">
                <a16:creationId xmlns:a16="http://schemas.microsoft.com/office/drawing/2014/main" id="{67E898E1-28CF-4D38-BF16-58976B7D1C85}"/>
              </a:ext>
            </a:extLst>
          </p:cNvPr>
          <p:cNvCxnSpPr>
            <a:cxnSpLocks/>
          </p:cNvCxnSpPr>
          <p:nvPr/>
        </p:nvCxnSpPr>
        <p:spPr>
          <a:xfrm flipH="1" flipV="1">
            <a:off x="2858755" y="3568162"/>
            <a:ext cx="698753" cy="868065"/>
          </a:xfrm>
          <a:prstGeom prst="line">
            <a:avLst/>
          </a:prstGeom>
          <a:ln>
            <a:solidFill>
              <a:srgbClr val="7030A0"/>
            </a:solidFill>
          </a:ln>
        </p:spPr>
        <p:style>
          <a:lnRef idx="3">
            <a:schemeClr val="accent1"/>
          </a:lnRef>
          <a:fillRef idx="0">
            <a:schemeClr val="accent1"/>
          </a:fillRef>
          <a:effectRef idx="2">
            <a:schemeClr val="accent1"/>
          </a:effectRef>
          <a:fontRef idx="minor">
            <a:schemeClr val="tx1"/>
          </a:fontRef>
        </p:style>
      </p:cxnSp>
      <p:cxnSp>
        <p:nvCxnSpPr>
          <p:cNvPr id="68" name="Straight Connector 67">
            <a:extLst>
              <a:ext uri="{FF2B5EF4-FFF2-40B4-BE49-F238E27FC236}">
                <a16:creationId xmlns:a16="http://schemas.microsoft.com/office/drawing/2014/main" id="{746953E7-BD43-45FF-814E-56AC30304687}"/>
              </a:ext>
            </a:extLst>
          </p:cNvPr>
          <p:cNvCxnSpPr>
            <a:cxnSpLocks/>
          </p:cNvCxnSpPr>
          <p:nvPr/>
        </p:nvCxnSpPr>
        <p:spPr>
          <a:xfrm flipH="1" flipV="1">
            <a:off x="3098144" y="3402777"/>
            <a:ext cx="715787" cy="920470"/>
          </a:xfrm>
          <a:prstGeom prst="line">
            <a:avLst/>
          </a:prstGeom>
          <a:ln>
            <a:solidFill>
              <a:srgbClr val="7030A0"/>
            </a:solidFill>
          </a:ln>
        </p:spPr>
        <p:style>
          <a:lnRef idx="3">
            <a:schemeClr val="accent1"/>
          </a:lnRef>
          <a:fillRef idx="0">
            <a:schemeClr val="accent1"/>
          </a:fillRef>
          <a:effectRef idx="2">
            <a:schemeClr val="accent1"/>
          </a:effectRef>
          <a:fontRef idx="minor">
            <a:schemeClr val="tx1"/>
          </a:fontRef>
        </p:style>
      </p:cxnSp>
      <p:cxnSp>
        <p:nvCxnSpPr>
          <p:cNvPr id="69" name="Straight Connector 68">
            <a:extLst>
              <a:ext uri="{FF2B5EF4-FFF2-40B4-BE49-F238E27FC236}">
                <a16:creationId xmlns:a16="http://schemas.microsoft.com/office/drawing/2014/main" id="{514005F1-2101-4527-A707-10BDDF96E85A}"/>
              </a:ext>
            </a:extLst>
          </p:cNvPr>
          <p:cNvCxnSpPr>
            <a:cxnSpLocks/>
          </p:cNvCxnSpPr>
          <p:nvPr/>
        </p:nvCxnSpPr>
        <p:spPr>
          <a:xfrm flipH="1" flipV="1">
            <a:off x="3332706" y="3216544"/>
            <a:ext cx="731935" cy="905441"/>
          </a:xfrm>
          <a:prstGeom prst="line">
            <a:avLst/>
          </a:prstGeom>
          <a:ln>
            <a:solidFill>
              <a:srgbClr val="7030A0"/>
            </a:solidFill>
          </a:ln>
        </p:spPr>
        <p:style>
          <a:lnRef idx="3">
            <a:schemeClr val="accent1"/>
          </a:lnRef>
          <a:fillRef idx="0">
            <a:schemeClr val="accent1"/>
          </a:fillRef>
          <a:effectRef idx="2">
            <a:schemeClr val="accent1"/>
          </a:effectRef>
          <a:fontRef idx="minor">
            <a:schemeClr val="tx1"/>
          </a:fontRef>
        </p:style>
      </p:cxnSp>
      <p:cxnSp>
        <p:nvCxnSpPr>
          <p:cNvPr id="70" name="Straight Connector 69">
            <a:extLst>
              <a:ext uri="{FF2B5EF4-FFF2-40B4-BE49-F238E27FC236}">
                <a16:creationId xmlns:a16="http://schemas.microsoft.com/office/drawing/2014/main" id="{22C07BDA-EB7E-4BA0-95A5-2EDBB83F9A58}"/>
              </a:ext>
            </a:extLst>
          </p:cNvPr>
          <p:cNvCxnSpPr>
            <a:cxnSpLocks/>
          </p:cNvCxnSpPr>
          <p:nvPr/>
        </p:nvCxnSpPr>
        <p:spPr>
          <a:xfrm flipH="1" flipV="1">
            <a:off x="3636828" y="3001270"/>
            <a:ext cx="699150" cy="886761"/>
          </a:xfrm>
          <a:prstGeom prst="line">
            <a:avLst/>
          </a:prstGeom>
          <a:ln>
            <a:solidFill>
              <a:srgbClr val="7030A0"/>
            </a:solidFill>
          </a:ln>
        </p:spPr>
        <p:style>
          <a:lnRef idx="3">
            <a:schemeClr val="accent1"/>
          </a:lnRef>
          <a:fillRef idx="0">
            <a:schemeClr val="accent1"/>
          </a:fillRef>
          <a:effectRef idx="2">
            <a:schemeClr val="accent1"/>
          </a:effectRef>
          <a:fontRef idx="minor">
            <a:schemeClr val="tx1"/>
          </a:fontRef>
        </p:style>
      </p:cxnSp>
      <p:cxnSp>
        <p:nvCxnSpPr>
          <p:cNvPr id="85" name="Straight Connector 84">
            <a:extLst>
              <a:ext uri="{FF2B5EF4-FFF2-40B4-BE49-F238E27FC236}">
                <a16:creationId xmlns:a16="http://schemas.microsoft.com/office/drawing/2014/main" id="{FEB639DD-5FEF-45E0-989C-0CB1241BD59E}"/>
              </a:ext>
            </a:extLst>
          </p:cNvPr>
          <p:cNvCxnSpPr>
            <a:cxnSpLocks/>
          </p:cNvCxnSpPr>
          <p:nvPr/>
        </p:nvCxnSpPr>
        <p:spPr>
          <a:xfrm flipH="1">
            <a:off x="2091103" y="4474129"/>
            <a:ext cx="295802" cy="117814"/>
          </a:xfrm>
          <a:prstGeom prst="line">
            <a:avLst/>
          </a:prstGeom>
          <a:ln>
            <a:solidFill>
              <a:srgbClr val="00B050"/>
            </a:solidFill>
          </a:ln>
        </p:spPr>
        <p:style>
          <a:lnRef idx="3">
            <a:schemeClr val="accent1"/>
          </a:lnRef>
          <a:fillRef idx="0">
            <a:schemeClr val="accent1"/>
          </a:fillRef>
          <a:effectRef idx="2">
            <a:schemeClr val="accent1"/>
          </a:effectRef>
          <a:fontRef idx="minor">
            <a:schemeClr val="tx1"/>
          </a:fontRef>
        </p:style>
      </p:cxnSp>
      <p:cxnSp>
        <p:nvCxnSpPr>
          <p:cNvPr id="87" name="Straight Connector 86">
            <a:extLst>
              <a:ext uri="{FF2B5EF4-FFF2-40B4-BE49-F238E27FC236}">
                <a16:creationId xmlns:a16="http://schemas.microsoft.com/office/drawing/2014/main" id="{E04079D0-79DF-4CBA-9ED4-1B9FC5195BAB}"/>
              </a:ext>
            </a:extLst>
          </p:cNvPr>
          <p:cNvCxnSpPr>
            <a:cxnSpLocks/>
          </p:cNvCxnSpPr>
          <p:nvPr/>
        </p:nvCxnSpPr>
        <p:spPr>
          <a:xfrm flipH="1">
            <a:off x="2175121" y="4468824"/>
            <a:ext cx="613192" cy="251387"/>
          </a:xfrm>
          <a:prstGeom prst="line">
            <a:avLst/>
          </a:prstGeom>
          <a:ln>
            <a:solidFill>
              <a:srgbClr val="00B050"/>
            </a:solidFill>
          </a:ln>
        </p:spPr>
        <p:style>
          <a:lnRef idx="3">
            <a:schemeClr val="accent1"/>
          </a:lnRef>
          <a:fillRef idx="0">
            <a:schemeClr val="accent1"/>
          </a:fillRef>
          <a:effectRef idx="2">
            <a:schemeClr val="accent1"/>
          </a:effectRef>
          <a:fontRef idx="minor">
            <a:schemeClr val="tx1"/>
          </a:fontRef>
        </p:style>
      </p:cxnSp>
      <p:cxnSp>
        <p:nvCxnSpPr>
          <p:cNvPr id="89" name="Straight Connector 88">
            <a:extLst>
              <a:ext uri="{FF2B5EF4-FFF2-40B4-BE49-F238E27FC236}">
                <a16:creationId xmlns:a16="http://schemas.microsoft.com/office/drawing/2014/main" id="{0953CFB6-0673-4A0B-8C61-23DD4D1BE887}"/>
              </a:ext>
            </a:extLst>
          </p:cNvPr>
          <p:cNvCxnSpPr>
            <a:cxnSpLocks/>
          </p:cNvCxnSpPr>
          <p:nvPr/>
        </p:nvCxnSpPr>
        <p:spPr>
          <a:xfrm flipH="1">
            <a:off x="2324872" y="4474128"/>
            <a:ext cx="1179342" cy="475245"/>
          </a:xfrm>
          <a:prstGeom prst="line">
            <a:avLst/>
          </a:prstGeom>
          <a:ln>
            <a:solidFill>
              <a:srgbClr val="00B050"/>
            </a:solidFill>
          </a:ln>
        </p:spPr>
        <p:style>
          <a:lnRef idx="3">
            <a:schemeClr val="accent1"/>
          </a:lnRef>
          <a:fillRef idx="0">
            <a:schemeClr val="accent1"/>
          </a:fillRef>
          <a:effectRef idx="2">
            <a:schemeClr val="accent1"/>
          </a:effectRef>
          <a:fontRef idx="minor">
            <a:schemeClr val="tx1"/>
          </a:fontRef>
        </p:style>
      </p:cxnSp>
      <p:cxnSp>
        <p:nvCxnSpPr>
          <p:cNvPr id="91" name="Straight Connector 90">
            <a:extLst>
              <a:ext uri="{FF2B5EF4-FFF2-40B4-BE49-F238E27FC236}">
                <a16:creationId xmlns:a16="http://schemas.microsoft.com/office/drawing/2014/main" id="{89CDF243-DD2C-4D02-A9EF-046E2C115BDD}"/>
              </a:ext>
            </a:extLst>
          </p:cNvPr>
          <p:cNvCxnSpPr>
            <a:cxnSpLocks/>
          </p:cNvCxnSpPr>
          <p:nvPr/>
        </p:nvCxnSpPr>
        <p:spPr>
          <a:xfrm flipH="1">
            <a:off x="2248524" y="4459682"/>
            <a:ext cx="946844" cy="378453"/>
          </a:xfrm>
          <a:prstGeom prst="line">
            <a:avLst/>
          </a:prstGeom>
          <a:ln>
            <a:solidFill>
              <a:srgbClr val="00B050"/>
            </a:solidFill>
          </a:ln>
        </p:spPr>
        <p:style>
          <a:lnRef idx="3">
            <a:schemeClr val="accent1"/>
          </a:lnRef>
          <a:fillRef idx="0">
            <a:schemeClr val="accent1"/>
          </a:fillRef>
          <a:effectRef idx="2">
            <a:schemeClr val="accent1"/>
          </a:effectRef>
          <a:fontRef idx="minor">
            <a:schemeClr val="tx1"/>
          </a:fontRef>
        </p:style>
      </p:cxnSp>
      <p:cxnSp>
        <p:nvCxnSpPr>
          <p:cNvPr id="94" name="Straight Connector 93">
            <a:extLst>
              <a:ext uri="{FF2B5EF4-FFF2-40B4-BE49-F238E27FC236}">
                <a16:creationId xmlns:a16="http://schemas.microsoft.com/office/drawing/2014/main" id="{4E501BAD-6B47-49ED-A7A8-B5422AF7293B}"/>
              </a:ext>
            </a:extLst>
          </p:cNvPr>
          <p:cNvCxnSpPr>
            <a:cxnSpLocks/>
          </p:cNvCxnSpPr>
          <p:nvPr/>
        </p:nvCxnSpPr>
        <p:spPr>
          <a:xfrm flipH="1">
            <a:off x="2398232" y="4607063"/>
            <a:ext cx="1179342" cy="475245"/>
          </a:xfrm>
          <a:prstGeom prst="line">
            <a:avLst/>
          </a:prstGeom>
          <a:ln>
            <a:solidFill>
              <a:srgbClr val="00B050"/>
            </a:solidFill>
          </a:ln>
        </p:spPr>
        <p:style>
          <a:lnRef idx="3">
            <a:schemeClr val="accent1"/>
          </a:lnRef>
          <a:fillRef idx="0">
            <a:schemeClr val="accent1"/>
          </a:fillRef>
          <a:effectRef idx="2">
            <a:schemeClr val="accent1"/>
          </a:effectRef>
          <a:fontRef idx="minor">
            <a:schemeClr val="tx1"/>
          </a:fontRef>
        </p:style>
      </p:cxnSp>
      <p:cxnSp>
        <p:nvCxnSpPr>
          <p:cNvPr id="95" name="Straight Connector 94">
            <a:extLst>
              <a:ext uri="{FF2B5EF4-FFF2-40B4-BE49-F238E27FC236}">
                <a16:creationId xmlns:a16="http://schemas.microsoft.com/office/drawing/2014/main" id="{201E418D-EB60-43D0-9DCE-5DF98D3C65DE}"/>
              </a:ext>
            </a:extLst>
          </p:cNvPr>
          <p:cNvCxnSpPr>
            <a:cxnSpLocks/>
          </p:cNvCxnSpPr>
          <p:nvPr/>
        </p:nvCxnSpPr>
        <p:spPr>
          <a:xfrm flipH="1">
            <a:off x="2468268" y="4747561"/>
            <a:ext cx="1179342" cy="475245"/>
          </a:xfrm>
          <a:prstGeom prst="line">
            <a:avLst/>
          </a:prstGeom>
          <a:ln>
            <a:solidFill>
              <a:srgbClr val="00B050"/>
            </a:solidFill>
          </a:ln>
        </p:spPr>
        <p:style>
          <a:lnRef idx="3">
            <a:schemeClr val="accent1"/>
          </a:lnRef>
          <a:fillRef idx="0">
            <a:schemeClr val="accent1"/>
          </a:fillRef>
          <a:effectRef idx="2">
            <a:schemeClr val="accent1"/>
          </a:effectRef>
          <a:fontRef idx="minor">
            <a:schemeClr val="tx1"/>
          </a:fontRef>
        </p:style>
      </p:cxnSp>
      <p:cxnSp>
        <p:nvCxnSpPr>
          <p:cNvPr id="96" name="Straight Connector 95">
            <a:extLst>
              <a:ext uri="{FF2B5EF4-FFF2-40B4-BE49-F238E27FC236}">
                <a16:creationId xmlns:a16="http://schemas.microsoft.com/office/drawing/2014/main" id="{26DCF5AA-E4D8-4BDD-8F4A-18EF315F717A}"/>
              </a:ext>
            </a:extLst>
          </p:cNvPr>
          <p:cNvCxnSpPr>
            <a:cxnSpLocks/>
          </p:cNvCxnSpPr>
          <p:nvPr/>
        </p:nvCxnSpPr>
        <p:spPr>
          <a:xfrm flipH="1">
            <a:off x="2550208" y="4884094"/>
            <a:ext cx="1179342" cy="475245"/>
          </a:xfrm>
          <a:prstGeom prst="line">
            <a:avLst/>
          </a:prstGeom>
          <a:ln>
            <a:solidFill>
              <a:srgbClr val="00B050"/>
            </a:solidFill>
          </a:ln>
        </p:spPr>
        <p:style>
          <a:lnRef idx="3">
            <a:schemeClr val="accent1"/>
          </a:lnRef>
          <a:fillRef idx="0">
            <a:schemeClr val="accent1"/>
          </a:fillRef>
          <a:effectRef idx="2">
            <a:schemeClr val="accent1"/>
          </a:effectRef>
          <a:fontRef idx="minor">
            <a:schemeClr val="tx1"/>
          </a:fontRef>
        </p:style>
      </p:cxnSp>
      <p:cxnSp>
        <p:nvCxnSpPr>
          <p:cNvPr id="98" name="Straight Connector 97">
            <a:extLst>
              <a:ext uri="{FF2B5EF4-FFF2-40B4-BE49-F238E27FC236}">
                <a16:creationId xmlns:a16="http://schemas.microsoft.com/office/drawing/2014/main" id="{8DB167B1-F9A1-4375-89B1-15D9D14DAD0B}"/>
              </a:ext>
            </a:extLst>
          </p:cNvPr>
          <p:cNvCxnSpPr>
            <a:cxnSpLocks/>
          </p:cNvCxnSpPr>
          <p:nvPr/>
        </p:nvCxnSpPr>
        <p:spPr>
          <a:xfrm>
            <a:off x="2822537" y="2250937"/>
            <a:ext cx="0" cy="3572449"/>
          </a:xfrm>
          <a:prstGeom prst="line">
            <a:avLst/>
          </a:prstGeom>
        </p:spPr>
        <p:style>
          <a:lnRef idx="3">
            <a:schemeClr val="accent3"/>
          </a:lnRef>
          <a:fillRef idx="0">
            <a:schemeClr val="accent3"/>
          </a:fillRef>
          <a:effectRef idx="2">
            <a:schemeClr val="accent3"/>
          </a:effectRef>
          <a:fontRef idx="minor">
            <a:schemeClr val="tx1"/>
          </a:fontRef>
        </p:style>
      </p:cxnSp>
      <p:sp>
        <p:nvSpPr>
          <p:cNvPr id="104" name="TextBox 103">
            <a:extLst>
              <a:ext uri="{FF2B5EF4-FFF2-40B4-BE49-F238E27FC236}">
                <a16:creationId xmlns:a16="http://schemas.microsoft.com/office/drawing/2014/main" id="{5F3C1A0B-DFE7-4BAA-AEFD-3B6401938E6A}"/>
              </a:ext>
            </a:extLst>
          </p:cNvPr>
          <p:cNvSpPr txBox="1"/>
          <p:nvPr/>
        </p:nvSpPr>
        <p:spPr>
          <a:xfrm>
            <a:off x="3044845" y="2113038"/>
            <a:ext cx="2465740" cy="338554"/>
          </a:xfrm>
          <a:prstGeom prst="rect">
            <a:avLst/>
          </a:prstGeom>
          <a:noFill/>
        </p:spPr>
        <p:txBody>
          <a:bodyPr wrap="none" rtlCol="0">
            <a:spAutoFit/>
          </a:bodyPr>
          <a:lstStyle/>
          <a:p>
            <a:r>
              <a:rPr lang="en-US" sz="1600" dirty="0"/>
              <a:t>normal (perpendicular) line</a:t>
            </a:r>
          </a:p>
        </p:txBody>
      </p:sp>
      <p:cxnSp>
        <p:nvCxnSpPr>
          <p:cNvPr id="109" name="Straight Arrow Connector 108">
            <a:extLst>
              <a:ext uri="{FF2B5EF4-FFF2-40B4-BE49-F238E27FC236}">
                <a16:creationId xmlns:a16="http://schemas.microsoft.com/office/drawing/2014/main" id="{D89084BA-FE15-484E-A8DD-4764F57C65F0}"/>
              </a:ext>
            </a:extLst>
          </p:cNvPr>
          <p:cNvCxnSpPr>
            <a:cxnSpLocks/>
          </p:cNvCxnSpPr>
          <p:nvPr/>
        </p:nvCxnSpPr>
        <p:spPr>
          <a:xfrm>
            <a:off x="1350946" y="2996641"/>
            <a:ext cx="1488768" cy="1499184"/>
          </a:xfrm>
          <a:prstGeom prst="straightConnector1">
            <a:avLst/>
          </a:prstGeom>
          <a:ln w="25400"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11" name="Straight Arrow Connector 110">
            <a:extLst>
              <a:ext uri="{FF2B5EF4-FFF2-40B4-BE49-F238E27FC236}">
                <a16:creationId xmlns:a16="http://schemas.microsoft.com/office/drawing/2014/main" id="{8587F6E1-494A-470C-872A-264B4ED65AF0}"/>
              </a:ext>
            </a:extLst>
          </p:cNvPr>
          <p:cNvCxnSpPr>
            <a:cxnSpLocks/>
          </p:cNvCxnSpPr>
          <p:nvPr/>
        </p:nvCxnSpPr>
        <p:spPr>
          <a:xfrm flipV="1">
            <a:off x="2834342" y="3150827"/>
            <a:ext cx="1456365" cy="1314326"/>
          </a:xfrm>
          <a:prstGeom prst="straightConnector1">
            <a:avLst/>
          </a:prstGeom>
          <a:ln w="25400" cap="flat" cmpd="sng" algn="ctr">
            <a:solidFill>
              <a:srgbClr val="7030A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15" name="Straight Arrow Connector 114">
            <a:extLst>
              <a:ext uri="{FF2B5EF4-FFF2-40B4-BE49-F238E27FC236}">
                <a16:creationId xmlns:a16="http://schemas.microsoft.com/office/drawing/2014/main" id="{65036C0F-80A8-4158-8AC1-C62959D91011}"/>
              </a:ext>
            </a:extLst>
          </p:cNvPr>
          <p:cNvCxnSpPr>
            <a:cxnSpLocks/>
          </p:cNvCxnSpPr>
          <p:nvPr/>
        </p:nvCxnSpPr>
        <p:spPr>
          <a:xfrm>
            <a:off x="2792673" y="4472659"/>
            <a:ext cx="610781" cy="1262197"/>
          </a:xfrm>
          <a:prstGeom prst="straightConnector1">
            <a:avLst/>
          </a:prstGeom>
          <a:ln w="25400" cap="flat" cmpd="sng" algn="ctr">
            <a:solidFill>
              <a:schemeClr val="accent6">
                <a:lumMod val="7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22" name="TextBox 121">
            <a:extLst>
              <a:ext uri="{FF2B5EF4-FFF2-40B4-BE49-F238E27FC236}">
                <a16:creationId xmlns:a16="http://schemas.microsoft.com/office/drawing/2014/main" id="{DDD7912C-5C8D-438E-BBB1-BD2DCFDC5FF4}"/>
              </a:ext>
            </a:extLst>
          </p:cNvPr>
          <p:cNvSpPr txBox="1"/>
          <p:nvPr/>
        </p:nvSpPr>
        <p:spPr>
          <a:xfrm>
            <a:off x="2987617" y="414844"/>
            <a:ext cx="6677405" cy="584775"/>
          </a:xfrm>
          <a:prstGeom prst="rect">
            <a:avLst/>
          </a:prstGeom>
          <a:noFill/>
        </p:spPr>
        <p:txBody>
          <a:bodyPr wrap="none" rtlCol="0">
            <a:spAutoFit/>
          </a:bodyPr>
          <a:lstStyle/>
          <a:p>
            <a:r>
              <a:rPr lang="en-US" sz="3200" b="1" u="sng" dirty="0"/>
              <a:t>C.2 Wave transmission, reflection (3D)</a:t>
            </a:r>
            <a:endParaRPr lang="en-US" b="1" u="sng" dirty="0"/>
          </a:p>
        </p:txBody>
      </p:sp>
      <p:sp>
        <p:nvSpPr>
          <p:cNvPr id="130" name="Arc 129">
            <a:extLst>
              <a:ext uri="{FF2B5EF4-FFF2-40B4-BE49-F238E27FC236}">
                <a16:creationId xmlns:a16="http://schemas.microsoft.com/office/drawing/2014/main" id="{FA7EB485-36B5-4F4B-B755-FDB4322FADE1}"/>
              </a:ext>
            </a:extLst>
          </p:cNvPr>
          <p:cNvSpPr/>
          <p:nvPr/>
        </p:nvSpPr>
        <p:spPr>
          <a:xfrm rot="10800000">
            <a:off x="1848304" y="3030794"/>
            <a:ext cx="1129811" cy="913182"/>
          </a:xfrm>
          <a:prstGeom prst="arc">
            <a:avLst>
              <a:gd name="adj1" fmla="val 208157"/>
              <a:gd name="adj2" fmla="val 8175410"/>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131" name="Arc 130">
            <a:extLst>
              <a:ext uri="{FF2B5EF4-FFF2-40B4-BE49-F238E27FC236}">
                <a16:creationId xmlns:a16="http://schemas.microsoft.com/office/drawing/2014/main" id="{82879D3B-17CC-43E3-9C9D-8148F58BB1BB}"/>
              </a:ext>
            </a:extLst>
          </p:cNvPr>
          <p:cNvSpPr/>
          <p:nvPr/>
        </p:nvSpPr>
        <p:spPr>
          <a:xfrm rot="13778656">
            <a:off x="2577035" y="3292532"/>
            <a:ext cx="1129811" cy="913182"/>
          </a:xfrm>
          <a:prstGeom prst="arc">
            <a:avLst>
              <a:gd name="adj1" fmla="val 208157"/>
              <a:gd name="adj2" fmla="val 8175410"/>
            </a:avLst>
          </a:prstGeom>
          <a:noFill/>
          <a:ln>
            <a:solidFill>
              <a:srgbClr val="7030A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133" name="Arc 132">
            <a:extLst>
              <a:ext uri="{FF2B5EF4-FFF2-40B4-BE49-F238E27FC236}">
                <a16:creationId xmlns:a16="http://schemas.microsoft.com/office/drawing/2014/main" id="{4D459FCA-135B-43DB-AAE7-57C4B138CF18}"/>
              </a:ext>
            </a:extLst>
          </p:cNvPr>
          <p:cNvSpPr/>
          <p:nvPr/>
        </p:nvSpPr>
        <p:spPr>
          <a:xfrm rot="21403352">
            <a:off x="2596333" y="4778346"/>
            <a:ext cx="737895" cy="773097"/>
          </a:xfrm>
          <a:prstGeom prst="arc">
            <a:avLst>
              <a:gd name="adj1" fmla="val 208157"/>
              <a:gd name="adj2" fmla="val 8175410"/>
            </a:avLst>
          </a:prstGeom>
          <a:noFill/>
          <a:ln>
            <a:solidFill>
              <a:schemeClr val="accent6">
                <a:lumMod val="50000"/>
              </a:schemeClr>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aphicFrame>
        <p:nvGraphicFramePr>
          <p:cNvPr id="135" name="Object 134">
            <a:extLst>
              <a:ext uri="{FF2B5EF4-FFF2-40B4-BE49-F238E27FC236}">
                <a16:creationId xmlns:a16="http://schemas.microsoft.com/office/drawing/2014/main" id="{27B39A59-5651-4EE9-B2D2-74B41DB72A95}"/>
              </a:ext>
            </a:extLst>
          </p:cNvPr>
          <p:cNvGraphicFramePr>
            <a:graphicFrameLocks noChangeAspect="1"/>
          </p:cNvGraphicFramePr>
          <p:nvPr>
            <p:extLst>
              <p:ext uri="{D42A27DB-BD31-4B8C-83A1-F6EECF244321}">
                <p14:modId xmlns:p14="http://schemas.microsoft.com/office/powerpoint/2010/main" val="3023349912"/>
              </p:ext>
            </p:extLst>
          </p:nvPr>
        </p:nvGraphicFramePr>
        <p:xfrm>
          <a:off x="2111086" y="2516921"/>
          <a:ext cx="360769" cy="555029"/>
        </p:xfrm>
        <a:graphic>
          <a:graphicData uri="http://schemas.openxmlformats.org/presentationml/2006/ole">
            <mc:AlternateContent xmlns:mc="http://schemas.openxmlformats.org/markup-compatibility/2006">
              <mc:Choice xmlns:v="urn:schemas-microsoft-com:vml" Requires="v">
                <p:oleObj name="Equation" r:id="rId4" imgW="164880" imgH="253800" progId="Equation.DSMT4">
                  <p:embed/>
                </p:oleObj>
              </mc:Choice>
              <mc:Fallback>
                <p:oleObj name="Equation" r:id="rId4" imgW="164880" imgH="253800" progId="Equation.DSMT4">
                  <p:embed/>
                  <p:pic>
                    <p:nvPicPr>
                      <p:cNvPr id="135" name="Object 134">
                        <a:extLst>
                          <a:ext uri="{FF2B5EF4-FFF2-40B4-BE49-F238E27FC236}">
                            <a16:creationId xmlns:a16="http://schemas.microsoft.com/office/drawing/2014/main" id="{27B39A59-5651-4EE9-B2D2-74B41DB72A95}"/>
                          </a:ext>
                        </a:extLst>
                      </p:cNvPr>
                      <p:cNvPicPr/>
                      <p:nvPr/>
                    </p:nvPicPr>
                    <p:blipFill>
                      <a:blip r:embed="rId5"/>
                      <a:stretch>
                        <a:fillRect/>
                      </a:stretch>
                    </p:blipFill>
                    <p:spPr>
                      <a:xfrm>
                        <a:off x="2111086" y="2516921"/>
                        <a:ext cx="360769" cy="555029"/>
                      </a:xfrm>
                      <a:prstGeom prst="rect">
                        <a:avLst/>
                      </a:prstGeom>
                    </p:spPr>
                  </p:pic>
                </p:oleObj>
              </mc:Fallback>
            </mc:AlternateContent>
          </a:graphicData>
        </a:graphic>
      </p:graphicFrame>
      <p:graphicFrame>
        <p:nvGraphicFramePr>
          <p:cNvPr id="136" name="Object 135">
            <a:extLst>
              <a:ext uri="{FF2B5EF4-FFF2-40B4-BE49-F238E27FC236}">
                <a16:creationId xmlns:a16="http://schemas.microsoft.com/office/drawing/2014/main" id="{78BED344-F245-4E76-956C-69185E9765F8}"/>
              </a:ext>
            </a:extLst>
          </p:cNvPr>
          <p:cNvGraphicFramePr>
            <a:graphicFrameLocks noChangeAspect="1"/>
          </p:cNvGraphicFramePr>
          <p:nvPr>
            <p:extLst>
              <p:ext uri="{D42A27DB-BD31-4B8C-83A1-F6EECF244321}">
                <p14:modId xmlns:p14="http://schemas.microsoft.com/office/powerpoint/2010/main" val="1191622105"/>
              </p:ext>
            </p:extLst>
          </p:nvPr>
        </p:nvGraphicFramePr>
        <p:xfrm>
          <a:off x="2984658" y="5503719"/>
          <a:ext cx="313083" cy="424898"/>
        </p:xfrm>
        <a:graphic>
          <a:graphicData uri="http://schemas.openxmlformats.org/presentationml/2006/ole">
            <mc:AlternateContent xmlns:mc="http://schemas.openxmlformats.org/markup-compatibility/2006">
              <mc:Choice xmlns:v="urn:schemas-microsoft-com:vml" Requires="v">
                <p:oleObj name="Equation" r:id="rId6" imgW="177480" imgH="241200" progId="Equation.DSMT4">
                  <p:embed/>
                </p:oleObj>
              </mc:Choice>
              <mc:Fallback>
                <p:oleObj name="Equation" r:id="rId6" imgW="177480" imgH="241200" progId="Equation.DSMT4">
                  <p:embed/>
                  <p:pic>
                    <p:nvPicPr>
                      <p:cNvPr id="136" name="Object 135">
                        <a:extLst>
                          <a:ext uri="{FF2B5EF4-FFF2-40B4-BE49-F238E27FC236}">
                            <a16:creationId xmlns:a16="http://schemas.microsoft.com/office/drawing/2014/main" id="{78BED344-F245-4E76-956C-69185E9765F8}"/>
                          </a:ext>
                        </a:extLst>
                      </p:cNvPr>
                      <p:cNvPicPr/>
                      <p:nvPr/>
                    </p:nvPicPr>
                    <p:blipFill>
                      <a:blip r:embed="rId7"/>
                      <a:stretch>
                        <a:fillRect/>
                      </a:stretch>
                    </p:blipFill>
                    <p:spPr>
                      <a:xfrm>
                        <a:off x="2984658" y="5503719"/>
                        <a:ext cx="313083" cy="424898"/>
                      </a:xfrm>
                      <a:prstGeom prst="rect">
                        <a:avLst/>
                      </a:prstGeom>
                    </p:spPr>
                  </p:pic>
                </p:oleObj>
              </mc:Fallback>
            </mc:AlternateContent>
          </a:graphicData>
        </a:graphic>
      </p:graphicFrame>
      <p:graphicFrame>
        <p:nvGraphicFramePr>
          <p:cNvPr id="137" name="Object 136">
            <a:extLst>
              <a:ext uri="{FF2B5EF4-FFF2-40B4-BE49-F238E27FC236}">
                <a16:creationId xmlns:a16="http://schemas.microsoft.com/office/drawing/2014/main" id="{D8F09E09-3FF8-4130-B76E-9F0E570494AE}"/>
              </a:ext>
            </a:extLst>
          </p:cNvPr>
          <p:cNvGraphicFramePr>
            <a:graphicFrameLocks noChangeAspect="1"/>
          </p:cNvGraphicFramePr>
          <p:nvPr>
            <p:extLst>
              <p:ext uri="{D42A27DB-BD31-4B8C-83A1-F6EECF244321}">
                <p14:modId xmlns:p14="http://schemas.microsoft.com/office/powerpoint/2010/main" val="422169818"/>
              </p:ext>
            </p:extLst>
          </p:nvPr>
        </p:nvGraphicFramePr>
        <p:xfrm>
          <a:off x="3049298" y="2810421"/>
          <a:ext cx="360769" cy="456974"/>
        </p:xfrm>
        <a:graphic>
          <a:graphicData uri="http://schemas.openxmlformats.org/presentationml/2006/ole">
            <mc:AlternateContent xmlns:mc="http://schemas.openxmlformats.org/markup-compatibility/2006">
              <mc:Choice xmlns:v="urn:schemas-microsoft-com:vml" Requires="v">
                <p:oleObj name="Equation" r:id="rId8" imgW="190440" imgH="241200" progId="Equation.DSMT4">
                  <p:embed/>
                </p:oleObj>
              </mc:Choice>
              <mc:Fallback>
                <p:oleObj name="Equation" r:id="rId8" imgW="190440" imgH="241200" progId="Equation.DSMT4">
                  <p:embed/>
                  <p:pic>
                    <p:nvPicPr>
                      <p:cNvPr id="137" name="Object 136">
                        <a:extLst>
                          <a:ext uri="{FF2B5EF4-FFF2-40B4-BE49-F238E27FC236}">
                            <a16:creationId xmlns:a16="http://schemas.microsoft.com/office/drawing/2014/main" id="{D8F09E09-3FF8-4130-B76E-9F0E570494AE}"/>
                          </a:ext>
                        </a:extLst>
                      </p:cNvPr>
                      <p:cNvPicPr/>
                      <p:nvPr/>
                    </p:nvPicPr>
                    <p:blipFill>
                      <a:blip r:embed="rId9"/>
                      <a:stretch>
                        <a:fillRect/>
                      </a:stretch>
                    </p:blipFill>
                    <p:spPr>
                      <a:xfrm>
                        <a:off x="3049298" y="2810421"/>
                        <a:ext cx="360769" cy="456974"/>
                      </a:xfrm>
                      <a:prstGeom prst="rect">
                        <a:avLst/>
                      </a:prstGeom>
                    </p:spPr>
                  </p:pic>
                </p:oleObj>
              </mc:Fallback>
            </mc:AlternateContent>
          </a:graphicData>
        </a:graphic>
      </p:graphicFrame>
      <p:sp>
        <p:nvSpPr>
          <p:cNvPr id="17" name="Left Brace 16">
            <a:extLst>
              <a:ext uri="{FF2B5EF4-FFF2-40B4-BE49-F238E27FC236}">
                <a16:creationId xmlns:a16="http://schemas.microsoft.com/office/drawing/2014/main" id="{4B1CC09E-B5AC-4834-9377-8F952705613E}"/>
              </a:ext>
            </a:extLst>
          </p:cNvPr>
          <p:cNvSpPr/>
          <p:nvPr/>
        </p:nvSpPr>
        <p:spPr>
          <a:xfrm rot="19172500">
            <a:off x="934239" y="3597682"/>
            <a:ext cx="166223" cy="279279"/>
          </a:xfrm>
          <a:prstGeom prst="lef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graphicFrame>
        <p:nvGraphicFramePr>
          <p:cNvPr id="18" name="Object 17">
            <a:extLst>
              <a:ext uri="{FF2B5EF4-FFF2-40B4-BE49-F238E27FC236}">
                <a16:creationId xmlns:a16="http://schemas.microsoft.com/office/drawing/2014/main" id="{D1464FCF-6C45-4353-90F9-E753C0750273}"/>
              </a:ext>
            </a:extLst>
          </p:cNvPr>
          <p:cNvGraphicFramePr>
            <a:graphicFrameLocks noChangeAspect="1"/>
          </p:cNvGraphicFramePr>
          <p:nvPr>
            <p:extLst>
              <p:ext uri="{D42A27DB-BD31-4B8C-83A1-F6EECF244321}">
                <p14:modId xmlns:p14="http://schemas.microsoft.com/office/powerpoint/2010/main" val="3769275928"/>
              </p:ext>
            </p:extLst>
          </p:nvPr>
        </p:nvGraphicFramePr>
        <p:xfrm>
          <a:off x="634548" y="3699378"/>
          <a:ext cx="260074" cy="371534"/>
        </p:xfrm>
        <a:graphic>
          <a:graphicData uri="http://schemas.openxmlformats.org/presentationml/2006/ole">
            <mc:AlternateContent xmlns:mc="http://schemas.openxmlformats.org/markup-compatibility/2006">
              <mc:Choice xmlns:v="urn:schemas-microsoft-com:vml" Requires="v">
                <p:oleObj name="Equation" r:id="rId10" imgW="177480" imgH="253800" progId="Equation.DSMT4">
                  <p:embed/>
                </p:oleObj>
              </mc:Choice>
              <mc:Fallback>
                <p:oleObj name="Equation" r:id="rId10" imgW="177480" imgH="253800" progId="Equation.DSMT4">
                  <p:embed/>
                  <p:pic>
                    <p:nvPicPr>
                      <p:cNvPr id="18" name="Object 17">
                        <a:extLst>
                          <a:ext uri="{FF2B5EF4-FFF2-40B4-BE49-F238E27FC236}">
                            <a16:creationId xmlns:a16="http://schemas.microsoft.com/office/drawing/2014/main" id="{D1464FCF-6C45-4353-90F9-E753C0750273}"/>
                          </a:ext>
                        </a:extLst>
                      </p:cNvPr>
                      <p:cNvPicPr/>
                      <p:nvPr/>
                    </p:nvPicPr>
                    <p:blipFill>
                      <a:blip r:embed="rId11"/>
                      <a:stretch>
                        <a:fillRect/>
                      </a:stretch>
                    </p:blipFill>
                    <p:spPr>
                      <a:xfrm>
                        <a:off x="634548" y="3699378"/>
                        <a:ext cx="260074" cy="371534"/>
                      </a:xfrm>
                      <a:prstGeom prst="rect">
                        <a:avLst/>
                      </a:prstGeom>
                    </p:spPr>
                  </p:pic>
                </p:oleObj>
              </mc:Fallback>
            </mc:AlternateContent>
          </a:graphicData>
        </a:graphic>
      </p:graphicFrame>
      <p:sp>
        <p:nvSpPr>
          <p:cNvPr id="19" name="Left Brace 18">
            <a:extLst>
              <a:ext uri="{FF2B5EF4-FFF2-40B4-BE49-F238E27FC236}">
                <a16:creationId xmlns:a16="http://schemas.microsoft.com/office/drawing/2014/main" id="{8F08FCE5-6D81-4F59-9E4B-5FA3ADEE6810}"/>
              </a:ext>
            </a:extLst>
          </p:cNvPr>
          <p:cNvSpPr/>
          <p:nvPr/>
        </p:nvSpPr>
        <p:spPr>
          <a:xfrm rot="20047226">
            <a:off x="2009610" y="4601470"/>
            <a:ext cx="70846" cy="177579"/>
          </a:xfrm>
          <a:prstGeom prst="leftBrace">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graphicFrame>
        <p:nvGraphicFramePr>
          <p:cNvPr id="60" name="Object 59">
            <a:extLst>
              <a:ext uri="{FF2B5EF4-FFF2-40B4-BE49-F238E27FC236}">
                <a16:creationId xmlns:a16="http://schemas.microsoft.com/office/drawing/2014/main" id="{5BD7A9B6-7245-43E6-B048-F0EE6B77B760}"/>
              </a:ext>
            </a:extLst>
          </p:cNvPr>
          <p:cNvGraphicFramePr>
            <a:graphicFrameLocks noChangeAspect="1"/>
          </p:cNvGraphicFramePr>
          <p:nvPr>
            <p:extLst>
              <p:ext uri="{D42A27DB-BD31-4B8C-83A1-F6EECF244321}">
                <p14:modId xmlns:p14="http://schemas.microsoft.com/office/powerpoint/2010/main" val="961146964"/>
              </p:ext>
            </p:extLst>
          </p:nvPr>
        </p:nvGraphicFramePr>
        <p:xfrm>
          <a:off x="1679579" y="4597133"/>
          <a:ext cx="260350" cy="352425"/>
        </p:xfrm>
        <a:graphic>
          <a:graphicData uri="http://schemas.openxmlformats.org/presentationml/2006/ole">
            <mc:AlternateContent xmlns:mc="http://schemas.openxmlformats.org/markup-compatibility/2006">
              <mc:Choice xmlns:v="urn:schemas-microsoft-com:vml" Requires="v">
                <p:oleObj name="Equation" r:id="rId12" imgW="177480" imgH="241200" progId="Equation.DSMT4">
                  <p:embed/>
                </p:oleObj>
              </mc:Choice>
              <mc:Fallback>
                <p:oleObj name="Equation" r:id="rId12" imgW="177480" imgH="241200" progId="Equation.DSMT4">
                  <p:embed/>
                  <p:pic>
                    <p:nvPicPr>
                      <p:cNvPr id="60" name="Object 59">
                        <a:extLst>
                          <a:ext uri="{FF2B5EF4-FFF2-40B4-BE49-F238E27FC236}">
                            <a16:creationId xmlns:a16="http://schemas.microsoft.com/office/drawing/2014/main" id="{5BD7A9B6-7245-43E6-B048-F0EE6B77B760}"/>
                          </a:ext>
                        </a:extLst>
                      </p:cNvPr>
                      <p:cNvPicPr/>
                      <p:nvPr/>
                    </p:nvPicPr>
                    <p:blipFill>
                      <a:blip r:embed="rId13"/>
                      <a:stretch>
                        <a:fillRect/>
                      </a:stretch>
                    </p:blipFill>
                    <p:spPr>
                      <a:xfrm>
                        <a:off x="1679579" y="4597133"/>
                        <a:ext cx="260350" cy="352425"/>
                      </a:xfrm>
                      <a:prstGeom prst="rect">
                        <a:avLst/>
                      </a:prstGeom>
                    </p:spPr>
                  </p:pic>
                </p:oleObj>
              </mc:Fallback>
            </mc:AlternateContent>
          </a:graphicData>
        </a:graphic>
      </p:graphicFrame>
      <p:sp>
        <p:nvSpPr>
          <p:cNvPr id="61" name="Left Brace 60">
            <a:extLst>
              <a:ext uri="{FF2B5EF4-FFF2-40B4-BE49-F238E27FC236}">
                <a16:creationId xmlns:a16="http://schemas.microsoft.com/office/drawing/2014/main" id="{4655ED4A-0B6A-4FA1-8777-96F7F6A303A3}"/>
              </a:ext>
            </a:extLst>
          </p:cNvPr>
          <p:cNvSpPr/>
          <p:nvPr/>
        </p:nvSpPr>
        <p:spPr>
          <a:xfrm rot="13585856">
            <a:off x="3937902" y="4181721"/>
            <a:ext cx="166223" cy="279279"/>
          </a:xfrm>
          <a:prstGeom prst="leftBrace">
            <a:avLst/>
          </a:prstGeom>
          <a:ln>
            <a:solidFill>
              <a:srgbClr val="7030A0"/>
            </a:solidFill>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graphicFrame>
        <p:nvGraphicFramePr>
          <p:cNvPr id="63" name="Object 62">
            <a:extLst>
              <a:ext uri="{FF2B5EF4-FFF2-40B4-BE49-F238E27FC236}">
                <a16:creationId xmlns:a16="http://schemas.microsoft.com/office/drawing/2014/main" id="{B4B0E4E6-7846-48D6-928B-D3C3DF1748C6}"/>
              </a:ext>
            </a:extLst>
          </p:cNvPr>
          <p:cNvGraphicFramePr>
            <a:graphicFrameLocks noChangeAspect="1"/>
          </p:cNvGraphicFramePr>
          <p:nvPr>
            <p:extLst>
              <p:ext uri="{D42A27DB-BD31-4B8C-83A1-F6EECF244321}">
                <p14:modId xmlns:p14="http://schemas.microsoft.com/office/powerpoint/2010/main" val="440168560"/>
              </p:ext>
            </p:extLst>
          </p:nvPr>
        </p:nvGraphicFramePr>
        <p:xfrm>
          <a:off x="4116055" y="4475260"/>
          <a:ext cx="296862" cy="352425"/>
        </p:xfrm>
        <a:graphic>
          <a:graphicData uri="http://schemas.openxmlformats.org/presentationml/2006/ole">
            <mc:AlternateContent xmlns:mc="http://schemas.openxmlformats.org/markup-compatibility/2006">
              <mc:Choice xmlns:v="urn:schemas-microsoft-com:vml" Requires="v">
                <p:oleObj name="Equation" r:id="rId14" imgW="203040" imgH="241200" progId="Equation.DSMT4">
                  <p:embed/>
                </p:oleObj>
              </mc:Choice>
              <mc:Fallback>
                <p:oleObj name="Equation" r:id="rId14" imgW="203040" imgH="241200" progId="Equation.DSMT4">
                  <p:embed/>
                  <p:pic>
                    <p:nvPicPr>
                      <p:cNvPr id="63" name="Object 62">
                        <a:extLst>
                          <a:ext uri="{FF2B5EF4-FFF2-40B4-BE49-F238E27FC236}">
                            <a16:creationId xmlns:a16="http://schemas.microsoft.com/office/drawing/2014/main" id="{B4B0E4E6-7846-48D6-928B-D3C3DF1748C6}"/>
                          </a:ext>
                        </a:extLst>
                      </p:cNvPr>
                      <p:cNvPicPr/>
                      <p:nvPr/>
                    </p:nvPicPr>
                    <p:blipFill>
                      <a:blip r:embed="rId15"/>
                      <a:stretch>
                        <a:fillRect/>
                      </a:stretch>
                    </p:blipFill>
                    <p:spPr>
                      <a:xfrm>
                        <a:off x="4116055" y="4475260"/>
                        <a:ext cx="296862" cy="352425"/>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99F36792-A901-48E1-A74E-298ABD73094C}"/>
              </a:ext>
            </a:extLst>
          </p:cNvPr>
          <p:cNvSpPr txBox="1"/>
          <p:nvPr/>
        </p:nvSpPr>
        <p:spPr>
          <a:xfrm>
            <a:off x="493884" y="1319171"/>
            <a:ext cx="8772036" cy="369332"/>
          </a:xfrm>
          <a:prstGeom prst="rect">
            <a:avLst/>
          </a:prstGeom>
          <a:noFill/>
        </p:spPr>
        <p:txBody>
          <a:bodyPr wrap="square" rtlCol="0">
            <a:spAutoFit/>
          </a:bodyPr>
          <a:lstStyle/>
          <a:p>
            <a:r>
              <a:rPr lang="en-US" dirty="0"/>
              <a:t>First we’ll consider the case of a wave in medium n</a:t>
            </a:r>
            <a:r>
              <a:rPr lang="en-US" baseline="-25000" dirty="0"/>
              <a:t>1</a:t>
            </a:r>
            <a:r>
              <a:rPr lang="en-US" dirty="0"/>
              <a:t>entering a medium n</a:t>
            </a:r>
            <a:r>
              <a:rPr lang="en-US" baseline="-25000" dirty="0"/>
              <a:t>2</a:t>
            </a:r>
            <a:r>
              <a:rPr lang="en-US" dirty="0"/>
              <a:t> &gt; n</a:t>
            </a:r>
            <a:r>
              <a:rPr lang="en-US" baseline="-25000" dirty="0"/>
              <a:t>1</a:t>
            </a:r>
            <a:r>
              <a:rPr lang="en-US" dirty="0"/>
              <a:t>.  </a:t>
            </a:r>
          </a:p>
        </p:txBody>
      </p:sp>
      <p:sp>
        <p:nvSpPr>
          <p:cNvPr id="4" name="TextBox 3">
            <a:extLst>
              <a:ext uri="{FF2B5EF4-FFF2-40B4-BE49-F238E27FC236}">
                <a16:creationId xmlns:a16="http://schemas.microsoft.com/office/drawing/2014/main" id="{01269C85-CD66-4DC4-A33F-69422FA992B6}"/>
              </a:ext>
            </a:extLst>
          </p:cNvPr>
          <p:cNvSpPr txBox="1"/>
          <p:nvPr/>
        </p:nvSpPr>
        <p:spPr>
          <a:xfrm>
            <a:off x="5983048" y="2419981"/>
            <a:ext cx="5964518" cy="2031325"/>
          </a:xfrm>
          <a:prstGeom prst="rect">
            <a:avLst/>
          </a:prstGeom>
          <a:noFill/>
        </p:spPr>
        <p:txBody>
          <a:bodyPr wrap="none" rtlCol="0">
            <a:spAutoFit/>
          </a:bodyPr>
          <a:lstStyle/>
          <a:p>
            <a:r>
              <a:rPr lang="en-US" dirty="0"/>
              <a:t>We can see that the reflected wave seems emerges at </a:t>
            </a:r>
          </a:p>
          <a:p>
            <a:r>
              <a:rPr lang="en-US" dirty="0"/>
              <a:t>the same angle as the incident wave.  This appears to be a </a:t>
            </a:r>
          </a:p>
          <a:p>
            <a:r>
              <a:rPr lang="en-US" dirty="0"/>
              <a:t>consequence of the equality of the incident and reflected</a:t>
            </a:r>
          </a:p>
          <a:p>
            <a:r>
              <a:rPr lang="en-US" dirty="0"/>
              <a:t>wave speeds.  And we’ll make note that it must be inverted </a:t>
            </a:r>
          </a:p>
          <a:p>
            <a:r>
              <a:rPr lang="en-US" dirty="0"/>
              <a:t>since n</a:t>
            </a:r>
            <a:r>
              <a:rPr lang="en-US" baseline="-25000" dirty="0"/>
              <a:t>2</a:t>
            </a:r>
            <a:r>
              <a:rPr lang="en-US" dirty="0"/>
              <a:t> &gt; n</a:t>
            </a:r>
            <a:r>
              <a:rPr lang="en-US" baseline="-25000" dirty="0"/>
              <a:t>1</a:t>
            </a:r>
            <a:r>
              <a:rPr lang="en-US" dirty="0"/>
              <a:t>.  But the transmitted wave seems to bend </a:t>
            </a:r>
            <a:r>
              <a:rPr lang="en-US" i="1" dirty="0"/>
              <a:t>closer</a:t>
            </a:r>
            <a:r>
              <a:rPr lang="en-US" dirty="0"/>
              <a:t> </a:t>
            </a:r>
          </a:p>
          <a:p>
            <a:r>
              <a:rPr lang="en-US" dirty="0"/>
              <a:t>to the normal line.  This appears to be a consequence of the </a:t>
            </a:r>
          </a:p>
          <a:p>
            <a:r>
              <a:rPr lang="en-US" dirty="0" err="1"/>
              <a:t>dimunition</a:t>
            </a:r>
            <a:r>
              <a:rPr lang="en-US" dirty="0"/>
              <a:t> of the transmitted wave’s velocity.</a:t>
            </a:r>
          </a:p>
        </p:txBody>
      </p:sp>
      <p:cxnSp>
        <p:nvCxnSpPr>
          <p:cNvPr id="8" name="Straight Arrow Connector 7">
            <a:extLst>
              <a:ext uri="{FF2B5EF4-FFF2-40B4-BE49-F238E27FC236}">
                <a16:creationId xmlns:a16="http://schemas.microsoft.com/office/drawing/2014/main" id="{4E2630FE-BBD5-4DB4-A40E-C66ED9F5263A}"/>
              </a:ext>
            </a:extLst>
          </p:cNvPr>
          <p:cNvCxnSpPr>
            <a:cxnSpLocks/>
          </p:cNvCxnSpPr>
          <p:nvPr/>
        </p:nvCxnSpPr>
        <p:spPr>
          <a:xfrm>
            <a:off x="1210645" y="3965934"/>
            <a:ext cx="309120" cy="38071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graphicFrame>
        <p:nvGraphicFramePr>
          <p:cNvPr id="59" name="Object 58">
            <a:extLst>
              <a:ext uri="{FF2B5EF4-FFF2-40B4-BE49-F238E27FC236}">
                <a16:creationId xmlns:a16="http://schemas.microsoft.com/office/drawing/2014/main" id="{E624B846-6FAF-4658-AE78-4036881EE9A3}"/>
              </a:ext>
            </a:extLst>
          </p:cNvPr>
          <p:cNvGraphicFramePr>
            <a:graphicFrameLocks noChangeAspect="1"/>
          </p:cNvGraphicFramePr>
          <p:nvPr>
            <p:extLst>
              <p:ext uri="{D42A27DB-BD31-4B8C-83A1-F6EECF244321}">
                <p14:modId xmlns:p14="http://schemas.microsoft.com/office/powerpoint/2010/main" val="2480610986"/>
              </p:ext>
            </p:extLst>
          </p:nvPr>
        </p:nvGraphicFramePr>
        <p:xfrm>
          <a:off x="1112251" y="3986988"/>
          <a:ext cx="270688" cy="433101"/>
        </p:xfrm>
        <a:graphic>
          <a:graphicData uri="http://schemas.openxmlformats.org/presentationml/2006/ole">
            <mc:AlternateContent xmlns:mc="http://schemas.openxmlformats.org/markup-compatibility/2006">
              <mc:Choice xmlns:v="urn:schemas-microsoft-com:vml" Requires="v">
                <p:oleObj name="Equation" r:id="rId16" imgW="152280" imgH="241200" progId="Equation.DSMT4">
                  <p:embed/>
                </p:oleObj>
              </mc:Choice>
              <mc:Fallback>
                <p:oleObj name="Equation" r:id="rId16" imgW="152280" imgH="241200" progId="Equation.DSMT4">
                  <p:embed/>
                  <p:pic>
                    <p:nvPicPr>
                      <p:cNvPr id="18" name="Object 17">
                        <a:extLst>
                          <a:ext uri="{FF2B5EF4-FFF2-40B4-BE49-F238E27FC236}">
                            <a16:creationId xmlns:a16="http://schemas.microsoft.com/office/drawing/2014/main" id="{D1464FCF-6C45-4353-90F9-E753C0750273}"/>
                          </a:ext>
                        </a:extLst>
                      </p:cNvPr>
                      <p:cNvPicPr/>
                      <p:nvPr/>
                    </p:nvPicPr>
                    <p:blipFill>
                      <a:blip r:embed="rId17"/>
                      <a:stretch>
                        <a:fillRect/>
                      </a:stretch>
                    </p:blipFill>
                    <p:spPr>
                      <a:xfrm>
                        <a:off x="1112251" y="3986988"/>
                        <a:ext cx="270688" cy="433101"/>
                      </a:xfrm>
                      <a:prstGeom prst="rect">
                        <a:avLst/>
                      </a:prstGeom>
                    </p:spPr>
                  </p:pic>
                </p:oleObj>
              </mc:Fallback>
            </mc:AlternateContent>
          </a:graphicData>
        </a:graphic>
      </p:graphicFrame>
      <p:graphicFrame>
        <p:nvGraphicFramePr>
          <p:cNvPr id="65" name="Object 64">
            <a:extLst>
              <a:ext uri="{FF2B5EF4-FFF2-40B4-BE49-F238E27FC236}">
                <a16:creationId xmlns:a16="http://schemas.microsoft.com/office/drawing/2014/main" id="{BA09B684-FFE9-4ABF-BAAE-87841FE5DD3C}"/>
              </a:ext>
            </a:extLst>
          </p:cNvPr>
          <p:cNvGraphicFramePr>
            <a:graphicFrameLocks noChangeAspect="1"/>
          </p:cNvGraphicFramePr>
          <p:nvPr>
            <p:extLst>
              <p:ext uri="{D42A27DB-BD31-4B8C-83A1-F6EECF244321}">
                <p14:modId xmlns:p14="http://schemas.microsoft.com/office/powerpoint/2010/main" val="1046778990"/>
              </p:ext>
            </p:extLst>
          </p:nvPr>
        </p:nvGraphicFramePr>
        <p:xfrm>
          <a:off x="1972305" y="4898969"/>
          <a:ext cx="269875" cy="409575"/>
        </p:xfrm>
        <a:graphic>
          <a:graphicData uri="http://schemas.openxmlformats.org/presentationml/2006/ole">
            <mc:AlternateContent xmlns:mc="http://schemas.openxmlformats.org/markup-compatibility/2006">
              <mc:Choice xmlns:v="urn:schemas-microsoft-com:vml" Requires="v">
                <p:oleObj name="Equation" r:id="rId18" imgW="152280" imgH="228600" progId="Equation.DSMT4">
                  <p:embed/>
                </p:oleObj>
              </mc:Choice>
              <mc:Fallback>
                <p:oleObj name="Equation" r:id="rId18" imgW="152280" imgH="228600" progId="Equation.DSMT4">
                  <p:embed/>
                  <p:pic>
                    <p:nvPicPr>
                      <p:cNvPr id="59" name="Object 58">
                        <a:extLst>
                          <a:ext uri="{FF2B5EF4-FFF2-40B4-BE49-F238E27FC236}">
                            <a16:creationId xmlns:a16="http://schemas.microsoft.com/office/drawing/2014/main" id="{E624B846-6FAF-4658-AE78-4036881EE9A3}"/>
                          </a:ext>
                        </a:extLst>
                      </p:cNvPr>
                      <p:cNvPicPr/>
                      <p:nvPr/>
                    </p:nvPicPr>
                    <p:blipFill>
                      <a:blip r:embed="rId19"/>
                      <a:stretch>
                        <a:fillRect/>
                      </a:stretch>
                    </p:blipFill>
                    <p:spPr>
                      <a:xfrm>
                        <a:off x="1972305" y="4898969"/>
                        <a:ext cx="269875" cy="409575"/>
                      </a:xfrm>
                      <a:prstGeom prst="rect">
                        <a:avLst/>
                      </a:prstGeom>
                    </p:spPr>
                  </p:pic>
                </p:oleObj>
              </mc:Fallback>
            </mc:AlternateContent>
          </a:graphicData>
        </a:graphic>
      </p:graphicFrame>
      <p:cxnSp>
        <p:nvCxnSpPr>
          <p:cNvPr id="67" name="Straight Arrow Connector 66">
            <a:extLst>
              <a:ext uri="{FF2B5EF4-FFF2-40B4-BE49-F238E27FC236}">
                <a16:creationId xmlns:a16="http://schemas.microsoft.com/office/drawing/2014/main" id="{7E7CAE16-B1C0-49AF-8A95-CA1A043763C2}"/>
              </a:ext>
            </a:extLst>
          </p:cNvPr>
          <p:cNvCxnSpPr>
            <a:cxnSpLocks/>
          </p:cNvCxnSpPr>
          <p:nvPr/>
        </p:nvCxnSpPr>
        <p:spPr>
          <a:xfrm>
            <a:off x="2168753" y="4923387"/>
            <a:ext cx="127778" cy="282328"/>
          </a:xfrm>
          <a:prstGeom prst="straightConnector1">
            <a:avLst/>
          </a:prstGeom>
          <a:ln>
            <a:solidFill>
              <a:srgbClr val="00B050"/>
            </a:solidFill>
            <a:tailEnd type="triangle"/>
          </a:ln>
        </p:spPr>
        <p:style>
          <a:lnRef idx="3">
            <a:schemeClr val="accent2"/>
          </a:lnRef>
          <a:fillRef idx="0">
            <a:schemeClr val="accent2"/>
          </a:fillRef>
          <a:effectRef idx="2">
            <a:schemeClr val="accent2"/>
          </a:effectRef>
          <a:fontRef idx="minor">
            <a:schemeClr val="tx1"/>
          </a:fontRef>
        </p:style>
      </p:cxnSp>
      <p:graphicFrame>
        <p:nvGraphicFramePr>
          <p:cNvPr id="71" name="Object 70">
            <a:extLst>
              <a:ext uri="{FF2B5EF4-FFF2-40B4-BE49-F238E27FC236}">
                <a16:creationId xmlns:a16="http://schemas.microsoft.com/office/drawing/2014/main" id="{C51231AF-A67C-4C43-9726-FBCD3D0FA338}"/>
              </a:ext>
            </a:extLst>
          </p:cNvPr>
          <p:cNvGraphicFramePr>
            <a:graphicFrameLocks noChangeAspect="1"/>
          </p:cNvGraphicFramePr>
          <p:nvPr>
            <p:extLst>
              <p:ext uri="{D42A27DB-BD31-4B8C-83A1-F6EECF244321}">
                <p14:modId xmlns:p14="http://schemas.microsoft.com/office/powerpoint/2010/main" val="519280888"/>
              </p:ext>
            </p:extLst>
          </p:nvPr>
        </p:nvGraphicFramePr>
        <p:xfrm>
          <a:off x="4317414" y="4004383"/>
          <a:ext cx="269875" cy="409575"/>
        </p:xfrm>
        <a:graphic>
          <a:graphicData uri="http://schemas.openxmlformats.org/presentationml/2006/ole">
            <mc:AlternateContent xmlns:mc="http://schemas.openxmlformats.org/markup-compatibility/2006">
              <mc:Choice xmlns:v="urn:schemas-microsoft-com:vml" Requires="v">
                <p:oleObj name="Equation" r:id="rId20" imgW="152280" imgH="228600" progId="Equation.DSMT4">
                  <p:embed/>
                </p:oleObj>
              </mc:Choice>
              <mc:Fallback>
                <p:oleObj name="Equation" r:id="rId20" imgW="152280" imgH="228600" progId="Equation.DSMT4">
                  <p:embed/>
                  <p:pic>
                    <p:nvPicPr>
                      <p:cNvPr id="65" name="Object 64">
                        <a:extLst>
                          <a:ext uri="{FF2B5EF4-FFF2-40B4-BE49-F238E27FC236}">
                            <a16:creationId xmlns:a16="http://schemas.microsoft.com/office/drawing/2014/main" id="{BA09B684-FFE9-4ABF-BAAE-87841FE5DD3C}"/>
                          </a:ext>
                        </a:extLst>
                      </p:cNvPr>
                      <p:cNvPicPr/>
                      <p:nvPr/>
                    </p:nvPicPr>
                    <p:blipFill>
                      <a:blip r:embed="rId21"/>
                      <a:stretch>
                        <a:fillRect/>
                      </a:stretch>
                    </p:blipFill>
                    <p:spPr>
                      <a:xfrm>
                        <a:off x="4317414" y="4004383"/>
                        <a:ext cx="269875" cy="409575"/>
                      </a:xfrm>
                      <a:prstGeom prst="rect">
                        <a:avLst/>
                      </a:prstGeom>
                    </p:spPr>
                  </p:pic>
                </p:oleObj>
              </mc:Fallback>
            </mc:AlternateContent>
          </a:graphicData>
        </a:graphic>
      </p:graphicFrame>
      <p:cxnSp>
        <p:nvCxnSpPr>
          <p:cNvPr id="72" name="Straight Arrow Connector 71">
            <a:extLst>
              <a:ext uri="{FF2B5EF4-FFF2-40B4-BE49-F238E27FC236}">
                <a16:creationId xmlns:a16="http://schemas.microsoft.com/office/drawing/2014/main" id="{7E62E4C0-7726-4864-9AEF-A869BEC083AB}"/>
              </a:ext>
            </a:extLst>
          </p:cNvPr>
          <p:cNvCxnSpPr>
            <a:cxnSpLocks/>
          </p:cNvCxnSpPr>
          <p:nvPr/>
        </p:nvCxnSpPr>
        <p:spPr>
          <a:xfrm flipV="1">
            <a:off x="4194154" y="3897501"/>
            <a:ext cx="331115" cy="306039"/>
          </a:xfrm>
          <a:prstGeom prst="straightConnector1">
            <a:avLst/>
          </a:prstGeom>
          <a:ln>
            <a:solidFill>
              <a:srgbClr val="7030A0"/>
            </a:solidFill>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787067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4"/>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6"/>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85"/>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13"/>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52"/>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87"/>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19"/>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60"/>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67"/>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65"/>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62"/>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64"/>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91"/>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66"/>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nodeType="clickEffect">
                                  <p:stCondLst>
                                    <p:cond delay="0"/>
                                  </p:stCondLst>
                                  <p:childTnLst>
                                    <p:set>
                                      <p:cBhvr>
                                        <p:cTn id="126" dur="1" fill="hold">
                                          <p:stCondLst>
                                            <p:cond delay="0"/>
                                          </p:stCondLst>
                                        </p:cTn>
                                        <p:tgtEl>
                                          <p:spTgt spid="89"/>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nodeType="clickEffect">
                                  <p:stCondLst>
                                    <p:cond delay="0"/>
                                  </p:stCondLst>
                                  <p:childTnLst>
                                    <p:set>
                                      <p:cBhvr>
                                        <p:cTn id="130" dur="1" fill="hold">
                                          <p:stCondLst>
                                            <p:cond delay="0"/>
                                          </p:stCondLst>
                                        </p:cTn>
                                        <p:tgtEl>
                                          <p:spTgt spid="68"/>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nodeType="clickEffect">
                                  <p:stCondLst>
                                    <p:cond delay="0"/>
                                  </p:stCondLst>
                                  <p:childTnLst>
                                    <p:set>
                                      <p:cBhvr>
                                        <p:cTn id="134" dur="1" fill="hold">
                                          <p:stCondLst>
                                            <p:cond delay="0"/>
                                          </p:stCondLst>
                                        </p:cTn>
                                        <p:tgtEl>
                                          <p:spTgt spid="94"/>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nodeType="clickEffect">
                                  <p:stCondLst>
                                    <p:cond delay="0"/>
                                  </p:stCondLst>
                                  <p:childTnLst>
                                    <p:set>
                                      <p:cBhvr>
                                        <p:cTn id="138" dur="1" fill="hold">
                                          <p:stCondLst>
                                            <p:cond delay="0"/>
                                          </p:stCondLst>
                                        </p:cTn>
                                        <p:tgtEl>
                                          <p:spTgt spid="69"/>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grpId="0" nodeType="clickEffect">
                                  <p:stCondLst>
                                    <p:cond delay="0"/>
                                  </p:stCondLst>
                                  <p:childTnLst>
                                    <p:set>
                                      <p:cBhvr>
                                        <p:cTn id="142" dur="1" fill="hold">
                                          <p:stCondLst>
                                            <p:cond delay="0"/>
                                          </p:stCondLst>
                                        </p:cTn>
                                        <p:tgtEl>
                                          <p:spTgt spid="61"/>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nodeType="clickEffect">
                                  <p:stCondLst>
                                    <p:cond delay="0"/>
                                  </p:stCondLst>
                                  <p:childTnLst>
                                    <p:set>
                                      <p:cBhvr>
                                        <p:cTn id="146" dur="1" fill="hold">
                                          <p:stCondLst>
                                            <p:cond delay="0"/>
                                          </p:stCondLst>
                                        </p:cTn>
                                        <p:tgtEl>
                                          <p:spTgt spid="63"/>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nodeType="clickEffect">
                                  <p:stCondLst>
                                    <p:cond delay="0"/>
                                  </p:stCondLst>
                                  <p:childTnLst>
                                    <p:set>
                                      <p:cBhvr>
                                        <p:cTn id="150" dur="1" fill="hold">
                                          <p:stCondLst>
                                            <p:cond delay="0"/>
                                          </p:stCondLst>
                                        </p:cTn>
                                        <p:tgtEl>
                                          <p:spTgt spid="72"/>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ntr" presetSubtype="0" fill="hold" nodeType="clickEffect">
                                  <p:stCondLst>
                                    <p:cond delay="0"/>
                                  </p:stCondLst>
                                  <p:childTnLst>
                                    <p:set>
                                      <p:cBhvr>
                                        <p:cTn id="154" dur="1" fill="hold">
                                          <p:stCondLst>
                                            <p:cond delay="0"/>
                                          </p:stCondLst>
                                        </p:cTn>
                                        <p:tgtEl>
                                          <p:spTgt spid="71"/>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1" presetClass="entr" presetSubtype="0" fill="hold" nodeType="clickEffect">
                                  <p:stCondLst>
                                    <p:cond delay="0"/>
                                  </p:stCondLst>
                                  <p:childTnLst>
                                    <p:set>
                                      <p:cBhvr>
                                        <p:cTn id="158" dur="1" fill="hold">
                                          <p:stCondLst>
                                            <p:cond delay="0"/>
                                          </p:stCondLst>
                                        </p:cTn>
                                        <p:tgtEl>
                                          <p:spTgt spid="95"/>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nodeType="clickEffect">
                                  <p:stCondLst>
                                    <p:cond delay="0"/>
                                  </p:stCondLst>
                                  <p:childTnLst>
                                    <p:set>
                                      <p:cBhvr>
                                        <p:cTn id="162" dur="1" fill="hold">
                                          <p:stCondLst>
                                            <p:cond delay="0"/>
                                          </p:stCondLst>
                                        </p:cTn>
                                        <p:tgtEl>
                                          <p:spTgt spid="70"/>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nodeType="clickEffect">
                                  <p:stCondLst>
                                    <p:cond delay="0"/>
                                  </p:stCondLst>
                                  <p:childTnLst>
                                    <p:set>
                                      <p:cBhvr>
                                        <p:cTn id="166" dur="1" fill="hold">
                                          <p:stCondLst>
                                            <p:cond delay="0"/>
                                          </p:stCondLst>
                                        </p:cTn>
                                        <p:tgtEl>
                                          <p:spTgt spid="96"/>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nodeType="clickEffect">
                                  <p:stCondLst>
                                    <p:cond delay="0"/>
                                  </p:stCondLst>
                                  <p:childTnLst>
                                    <p:set>
                                      <p:cBhvr>
                                        <p:cTn id="170" dur="1" fill="hold">
                                          <p:stCondLst>
                                            <p:cond delay="0"/>
                                          </p:stCondLst>
                                        </p:cTn>
                                        <p:tgtEl>
                                          <p:spTgt spid="111"/>
                                        </p:tgtEl>
                                        <p:attrNameLst>
                                          <p:attrName>style.visibility</p:attrName>
                                        </p:attrNameLst>
                                      </p:cBhvr>
                                      <p:to>
                                        <p:strVal val="visible"/>
                                      </p:to>
                                    </p:set>
                                  </p:childTnLst>
                                </p:cTn>
                              </p:par>
                            </p:childTnLst>
                          </p:cTn>
                        </p:par>
                      </p:childTnLst>
                    </p:cTn>
                  </p:par>
                  <p:par>
                    <p:cTn id="171" fill="hold">
                      <p:stCondLst>
                        <p:cond delay="indefinite"/>
                      </p:stCondLst>
                      <p:childTnLst>
                        <p:par>
                          <p:cTn id="172" fill="hold">
                            <p:stCondLst>
                              <p:cond delay="0"/>
                            </p:stCondLst>
                            <p:childTnLst>
                              <p:par>
                                <p:cTn id="173" presetID="1" presetClass="entr" presetSubtype="0" fill="hold" nodeType="clickEffect">
                                  <p:stCondLst>
                                    <p:cond delay="0"/>
                                  </p:stCondLst>
                                  <p:childTnLst>
                                    <p:set>
                                      <p:cBhvr>
                                        <p:cTn id="174" dur="1" fill="hold">
                                          <p:stCondLst>
                                            <p:cond delay="0"/>
                                          </p:stCondLst>
                                        </p:cTn>
                                        <p:tgtEl>
                                          <p:spTgt spid="115"/>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ntr" presetSubtype="0" fill="hold" grpId="0" nodeType="clickEffect">
                                  <p:stCondLst>
                                    <p:cond delay="0"/>
                                  </p:stCondLst>
                                  <p:childTnLst>
                                    <p:set>
                                      <p:cBhvr>
                                        <p:cTn id="178" dur="1" fill="hold">
                                          <p:stCondLst>
                                            <p:cond delay="0"/>
                                          </p:stCondLst>
                                        </p:cTn>
                                        <p:tgtEl>
                                          <p:spTgt spid="131"/>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nodeType="clickEffect">
                                  <p:stCondLst>
                                    <p:cond delay="0"/>
                                  </p:stCondLst>
                                  <p:childTnLst>
                                    <p:set>
                                      <p:cBhvr>
                                        <p:cTn id="182" dur="1" fill="hold">
                                          <p:stCondLst>
                                            <p:cond delay="0"/>
                                          </p:stCondLst>
                                        </p:cTn>
                                        <p:tgtEl>
                                          <p:spTgt spid="137"/>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ntr" presetSubtype="0" fill="hold" grpId="0" nodeType="clickEffect">
                                  <p:stCondLst>
                                    <p:cond delay="0"/>
                                  </p:stCondLst>
                                  <p:childTnLst>
                                    <p:set>
                                      <p:cBhvr>
                                        <p:cTn id="186" dur="1" fill="hold">
                                          <p:stCondLst>
                                            <p:cond delay="0"/>
                                          </p:stCondLst>
                                        </p:cTn>
                                        <p:tgtEl>
                                          <p:spTgt spid="133"/>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ntr" presetSubtype="0" fill="hold" nodeType="clickEffect">
                                  <p:stCondLst>
                                    <p:cond delay="0"/>
                                  </p:stCondLst>
                                  <p:childTnLst>
                                    <p:set>
                                      <p:cBhvr>
                                        <p:cTn id="190" dur="1" fill="hold">
                                          <p:stCondLst>
                                            <p:cond delay="0"/>
                                          </p:stCondLst>
                                        </p:cTn>
                                        <p:tgtEl>
                                          <p:spTgt spid="136"/>
                                        </p:tgtEl>
                                        <p:attrNameLst>
                                          <p:attrName>style.visibility</p:attrName>
                                        </p:attrNameLst>
                                      </p:cBhvr>
                                      <p:to>
                                        <p:strVal val="visible"/>
                                      </p:to>
                                    </p:set>
                                  </p:childTnLst>
                                </p:cTn>
                              </p:par>
                            </p:childTnLst>
                          </p:cTn>
                        </p:par>
                      </p:childTnLst>
                    </p:cTn>
                  </p:par>
                  <p:par>
                    <p:cTn id="191" fill="hold">
                      <p:stCondLst>
                        <p:cond delay="indefinite"/>
                      </p:stCondLst>
                      <p:childTnLst>
                        <p:par>
                          <p:cTn id="192" fill="hold">
                            <p:stCondLst>
                              <p:cond delay="0"/>
                            </p:stCondLst>
                            <p:childTnLst>
                              <p:par>
                                <p:cTn id="193" presetID="1" presetClass="entr" presetSubtype="0" fill="hold" grpId="0" nodeType="clickEffect">
                                  <p:stCondLst>
                                    <p:cond delay="0"/>
                                  </p:stCondLst>
                                  <p:childTnLst>
                                    <p:set>
                                      <p:cBhvr>
                                        <p:cTn id="19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30" grpId="0" animBg="1"/>
      <p:bldP spid="131" grpId="0" animBg="1"/>
      <p:bldP spid="133" grpId="0" animBg="1"/>
      <p:bldP spid="17" grpId="0" animBg="1"/>
      <p:bldP spid="19" grpId="0" animBg="1"/>
      <p:bldP spid="61" grpId="0" animBg="1"/>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83575921-D62C-4844-A5FF-C4DC99A9F15C}"/>
              </a:ext>
            </a:extLst>
          </p:cNvPr>
          <p:cNvGraphicFramePr>
            <a:graphicFrameLocks noChangeAspect="1"/>
          </p:cNvGraphicFramePr>
          <p:nvPr>
            <p:extLst>
              <p:ext uri="{D42A27DB-BD31-4B8C-83A1-F6EECF244321}">
                <p14:modId xmlns:p14="http://schemas.microsoft.com/office/powerpoint/2010/main" val="982644619"/>
              </p:ext>
            </p:extLst>
          </p:nvPr>
        </p:nvGraphicFramePr>
        <p:xfrm>
          <a:off x="699836" y="1663647"/>
          <a:ext cx="2754777" cy="2162629"/>
        </p:xfrm>
        <a:graphic>
          <a:graphicData uri="http://schemas.openxmlformats.org/presentationml/2006/ole">
            <mc:AlternateContent xmlns:mc="http://schemas.openxmlformats.org/markup-compatibility/2006">
              <mc:Choice xmlns:v="urn:schemas-microsoft-com:vml" Requires="v">
                <p:oleObj name="Bitmap Image" r:id="rId2" imgW="1798200" imgH="1798200" progId="Paint.Picture">
                  <p:embed/>
                </p:oleObj>
              </mc:Choice>
              <mc:Fallback>
                <p:oleObj name="Bitmap Image" r:id="rId2" imgW="1798200" imgH="1798200" progId="Paint.Picture">
                  <p:embed/>
                  <p:pic>
                    <p:nvPicPr>
                      <p:cNvPr id="3" name="Object 2">
                        <a:extLst>
                          <a:ext uri="{FF2B5EF4-FFF2-40B4-BE49-F238E27FC236}">
                            <a16:creationId xmlns:a16="http://schemas.microsoft.com/office/drawing/2014/main" id="{60BC8B62-867E-41B5-9AF0-0C6C8E246F3E}"/>
                          </a:ext>
                        </a:extLst>
                      </p:cNvPr>
                      <p:cNvPicPr>
                        <a:picLocks noChangeAspect="1" noChangeArrowheads="1"/>
                      </p:cNvPicPr>
                      <p:nvPr/>
                    </p:nvPicPr>
                    <p:blipFill>
                      <a:blip r:embed="rId3"/>
                      <a:srcRect t="18645" r="5508" b="7204"/>
                      <a:stretch>
                        <a:fillRect/>
                      </a:stretch>
                    </p:blipFill>
                    <p:spPr bwMode="auto">
                      <a:xfrm>
                        <a:off x="699836" y="1663647"/>
                        <a:ext cx="2754777" cy="2162629"/>
                      </a:xfrm>
                      <a:prstGeom prst="rect">
                        <a:avLst/>
                      </a:prstGeom>
                      <a:noFill/>
                      <a:ln>
                        <a:solidFill>
                          <a:srgbClr val="7030A0"/>
                        </a:solidFill>
                      </a:ln>
                    </p:spPr>
                  </p:pic>
                </p:oleObj>
              </mc:Fallback>
            </mc:AlternateContent>
          </a:graphicData>
        </a:graphic>
      </p:graphicFrame>
      <p:sp>
        <p:nvSpPr>
          <p:cNvPr id="6" name="TextBox 5">
            <a:extLst>
              <a:ext uri="{FF2B5EF4-FFF2-40B4-BE49-F238E27FC236}">
                <a16:creationId xmlns:a16="http://schemas.microsoft.com/office/drawing/2014/main" id="{CAE74FB4-981C-41E0-9302-AEACAEEF6381}"/>
              </a:ext>
            </a:extLst>
          </p:cNvPr>
          <p:cNvSpPr txBox="1"/>
          <p:nvPr/>
        </p:nvSpPr>
        <p:spPr>
          <a:xfrm>
            <a:off x="2987617" y="414844"/>
            <a:ext cx="6677405" cy="584775"/>
          </a:xfrm>
          <a:prstGeom prst="rect">
            <a:avLst/>
          </a:prstGeom>
          <a:noFill/>
        </p:spPr>
        <p:txBody>
          <a:bodyPr wrap="none" rtlCol="0">
            <a:spAutoFit/>
          </a:bodyPr>
          <a:lstStyle/>
          <a:p>
            <a:r>
              <a:rPr lang="en-US" sz="3200" b="1" u="sng" dirty="0"/>
              <a:t>C.2 Wave transmission, reflection (3D)</a:t>
            </a:r>
            <a:endParaRPr lang="en-US" b="1" u="sng" dirty="0"/>
          </a:p>
        </p:txBody>
      </p:sp>
      <p:cxnSp>
        <p:nvCxnSpPr>
          <p:cNvPr id="9" name="Straight Connector 8">
            <a:extLst>
              <a:ext uri="{FF2B5EF4-FFF2-40B4-BE49-F238E27FC236}">
                <a16:creationId xmlns:a16="http://schemas.microsoft.com/office/drawing/2014/main" id="{C2D05337-38DC-45EA-9201-3684B19DDAAF}"/>
              </a:ext>
            </a:extLst>
          </p:cNvPr>
          <p:cNvCxnSpPr>
            <a:cxnSpLocks/>
            <a:endCxn id="2" idx="2"/>
          </p:cNvCxnSpPr>
          <p:nvPr/>
        </p:nvCxnSpPr>
        <p:spPr>
          <a:xfrm flipH="1">
            <a:off x="2077224" y="1880845"/>
            <a:ext cx="2" cy="1945431"/>
          </a:xfrm>
          <a:prstGeom prst="line">
            <a:avLst/>
          </a:prstGeom>
        </p:spPr>
        <p:style>
          <a:lnRef idx="3">
            <a:schemeClr val="accent3"/>
          </a:lnRef>
          <a:fillRef idx="0">
            <a:schemeClr val="accent3"/>
          </a:fillRef>
          <a:effectRef idx="2">
            <a:schemeClr val="accent3"/>
          </a:effectRef>
          <a:fontRef idx="minor">
            <a:schemeClr val="tx1"/>
          </a:fontRef>
        </p:style>
      </p:cxnSp>
      <p:cxnSp>
        <p:nvCxnSpPr>
          <p:cNvPr id="11" name="Straight Connector 10">
            <a:extLst>
              <a:ext uri="{FF2B5EF4-FFF2-40B4-BE49-F238E27FC236}">
                <a16:creationId xmlns:a16="http://schemas.microsoft.com/office/drawing/2014/main" id="{6E741679-0941-4718-B73A-E7E62E89CD0A}"/>
              </a:ext>
            </a:extLst>
          </p:cNvPr>
          <p:cNvCxnSpPr>
            <a:cxnSpLocks/>
          </p:cNvCxnSpPr>
          <p:nvPr/>
        </p:nvCxnSpPr>
        <p:spPr>
          <a:xfrm>
            <a:off x="2047389" y="2835366"/>
            <a:ext cx="250120" cy="130565"/>
          </a:xfrm>
          <a:prstGeom prst="line">
            <a:avLst/>
          </a:prstGeom>
        </p:spPr>
        <p:style>
          <a:lnRef idx="3">
            <a:schemeClr val="accent2"/>
          </a:lnRef>
          <a:fillRef idx="0">
            <a:schemeClr val="accent2"/>
          </a:fillRef>
          <a:effectRef idx="2">
            <a:schemeClr val="accent2"/>
          </a:effectRef>
          <a:fontRef idx="minor">
            <a:schemeClr val="tx1"/>
          </a:fontRef>
        </p:style>
      </p:cxnSp>
      <p:cxnSp>
        <p:nvCxnSpPr>
          <p:cNvPr id="13" name="Straight Connector 12">
            <a:extLst>
              <a:ext uri="{FF2B5EF4-FFF2-40B4-BE49-F238E27FC236}">
                <a16:creationId xmlns:a16="http://schemas.microsoft.com/office/drawing/2014/main" id="{063F8D3C-AF04-414C-8556-A9B66148365B}"/>
              </a:ext>
            </a:extLst>
          </p:cNvPr>
          <p:cNvCxnSpPr>
            <a:cxnSpLocks/>
          </p:cNvCxnSpPr>
          <p:nvPr/>
        </p:nvCxnSpPr>
        <p:spPr>
          <a:xfrm>
            <a:off x="1729488" y="2912367"/>
            <a:ext cx="457200" cy="258417"/>
          </a:xfrm>
          <a:prstGeom prst="line">
            <a:avLst/>
          </a:prstGeom>
        </p:spPr>
        <p:style>
          <a:lnRef idx="3">
            <a:schemeClr val="accent2"/>
          </a:lnRef>
          <a:fillRef idx="0">
            <a:schemeClr val="accent2"/>
          </a:fillRef>
          <a:effectRef idx="2">
            <a:schemeClr val="accent2"/>
          </a:effectRef>
          <a:fontRef idx="minor">
            <a:schemeClr val="tx1"/>
          </a:fontRef>
        </p:style>
      </p:cxnSp>
      <p:cxnSp>
        <p:nvCxnSpPr>
          <p:cNvPr id="14" name="Straight Connector 13">
            <a:extLst>
              <a:ext uri="{FF2B5EF4-FFF2-40B4-BE49-F238E27FC236}">
                <a16:creationId xmlns:a16="http://schemas.microsoft.com/office/drawing/2014/main" id="{58AB3D0E-9028-4A44-94BC-C1CF0C38CF18}"/>
              </a:ext>
            </a:extLst>
          </p:cNvPr>
          <p:cNvCxnSpPr>
            <a:cxnSpLocks/>
          </p:cNvCxnSpPr>
          <p:nvPr/>
        </p:nvCxnSpPr>
        <p:spPr>
          <a:xfrm>
            <a:off x="1597046" y="3075886"/>
            <a:ext cx="457200" cy="258417"/>
          </a:xfrm>
          <a:prstGeom prst="line">
            <a:avLst/>
          </a:prstGeom>
        </p:spPr>
        <p:style>
          <a:lnRef idx="3">
            <a:schemeClr val="accent2"/>
          </a:lnRef>
          <a:fillRef idx="0">
            <a:schemeClr val="accent2"/>
          </a:fillRef>
          <a:effectRef idx="2">
            <a:schemeClr val="accent2"/>
          </a:effectRef>
          <a:fontRef idx="minor">
            <a:schemeClr val="tx1"/>
          </a:fontRef>
        </p:style>
      </p:cxnSp>
      <p:cxnSp>
        <p:nvCxnSpPr>
          <p:cNvPr id="15" name="Straight Connector 14">
            <a:extLst>
              <a:ext uri="{FF2B5EF4-FFF2-40B4-BE49-F238E27FC236}">
                <a16:creationId xmlns:a16="http://schemas.microsoft.com/office/drawing/2014/main" id="{B2AA613B-2F86-4BDD-AB1C-FDDFAB60C853}"/>
              </a:ext>
            </a:extLst>
          </p:cNvPr>
          <p:cNvCxnSpPr>
            <a:cxnSpLocks/>
          </p:cNvCxnSpPr>
          <p:nvPr/>
        </p:nvCxnSpPr>
        <p:spPr>
          <a:xfrm>
            <a:off x="1475308" y="3249836"/>
            <a:ext cx="457200" cy="258417"/>
          </a:xfrm>
          <a:prstGeom prst="line">
            <a:avLst/>
          </a:prstGeom>
        </p:spPr>
        <p:style>
          <a:lnRef idx="3">
            <a:schemeClr val="accent2"/>
          </a:lnRef>
          <a:fillRef idx="0">
            <a:schemeClr val="accent2"/>
          </a:fillRef>
          <a:effectRef idx="2">
            <a:schemeClr val="accent2"/>
          </a:effectRef>
          <a:fontRef idx="minor">
            <a:schemeClr val="tx1"/>
          </a:fontRef>
        </p:style>
      </p:cxnSp>
      <p:cxnSp>
        <p:nvCxnSpPr>
          <p:cNvPr id="17" name="Straight Connector 16">
            <a:extLst>
              <a:ext uri="{FF2B5EF4-FFF2-40B4-BE49-F238E27FC236}">
                <a16:creationId xmlns:a16="http://schemas.microsoft.com/office/drawing/2014/main" id="{03E789D4-901A-4D05-9CD1-ADCE44856A41}"/>
              </a:ext>
            </a:extLst>
          </p:cNvPr>
          <p:cNvCxnSpPr>
            <a:cxnSpLocks/>
          </p:cNvCxnSpPr>
          <p:nvPr/>
        </p:nvCxnSpPr>
        <p:spPr>
          <a:xfrm>
            <a:off x="1937853" y="2699510"/>
            <a:ext cx="129191" cy="158125"/>
          </a:xfrm>
          <a:prstGeom prst="line">
            <a:avLst/>
          </a:prstGeom>
          <a:ln>
            <a:solidFill>
              <a:schemeClr val="accent6">
                <a:lumMod val="75000"/>
              </a:schemeClr>
            </a:solidFill>
          </a:ln>
        </p:spPr>
        <p:style>
          <a:lnRef idx="3">
            <a:schemeClr val="accent2"/>
          </a:lnRef>
          <a:fillRef idx="0">
            <a:schemeClr val="accent2"/>
          </a:fillRef>
          <a:effectRef idx="2">
            <a:schemeClr val="accent2"/>
          </a:effectRef>
          <a:fontRef idx="minor">
            <a:schemeClr val="tx1"/>
          </a:fontRef>
        </p:style>
      </p:cxnSp>
      <p:cxnSp>
        <p:nvCxnSpPr>
          <p:cNvPr id="19" name="Straight Connector 18">
            <a:extLst>
              <a:ext uri="{FF2B5EF4-FFF2-40B4-BE49-F238E27FC236}">
                <a16:creationId xmlns:a16="http://schemas.microsoft.com/office/drawing/2014/main" id="{90F389E5-7419-48A0-B1CB-FAF1F4A74E16}"/>
              </a:ext>
            </a:extLst>
          </p:cNvPr>
          <p:cNvCxnSpPr>
            <a:cxnSpLocks/>
          </p:cNvCxnSpPr>
          <p:nvPr/>
        </p:nvCxnSpPr>
        <p:spPr>
          <a:xfrm>
            <a:off x="2130558" y="2483097"/>
            <a:ext cx="283711" cy="344608"/>
          </a:xfrm>
          <a:prstGeom prst="line">
            <a:avLst/>
          </a:prstGeom>
          <a:ln>
            <a:solidFill>
              <a:schemeClr val="accent6">
                <a:lumMod val="75000"/>
              </a:schemeClr>
            </a:solidFill>
          </a:ln>
        </p:spPr>
        <p:style>
          <a:lnRef idx="3">
            <a:schemeClr val="accent2"/>
          </a:lnRef>
          <a:fillRef idx="0">
            <a:schemeClr val="accent2"/>
          </a:fillRef>
          <a:effectRef idx="2">
            <a:schemeClr val="accent2"/>
          </a:effectRef>
          <a:fontRef idx="minor">
            <a:schemeClr val="tx1"/>
          </a:fontRef>
        </p:style>
      </p:cxnSp>
      <p:cxnSp>
        <p:nvCxnSpPr>
          <p:cNvPr id="22" name="Straight Connector 21">
            <a:extLst>
              <a:ext uri="{FF2B5EF4-FFF2-40B4-BE49-F238E27FC236}">
                <a16:creationId xmlns:a16="http://schemas.microsoft.com/office/drawing/2014/main" id="{FDD5A4D1-66C1-4616-B91E-75DDCDC03392}"/>
              </a:ext>
            </a:extLst>
          </p:cNvPr>
          <p:cNvCxnSpPr>
            <a:cxnSpLocks/>
          </p:cNvCxnSpPr>
          <p:nvPr/>
        </p:nvCxnSpPr>
        <p:spPr>
          <a:xfrm>
            <a:off x="2425715" y="2322331"/>
            <a:ext cx="289494" cy="353027"/>
          </a:xfrm>
          <a:prstGeom prst="line">
            <a:avLst/>
          </a:prstGeom>
          <a:ln>
            <a:solidFill>
              <a:schemeClr val="accent6">
                <a:lumMod val="75000"/>
              </a:schemeClr>
            </a:solidFill>
          </a:ln>
        </p:spPr>
        <p:style>
          <a:lnRef idx="3">
            <a:schemeClr val="accent2"/>
          </a:lnRef>
          <a:fillRef idx="0">
            <a:schemeClr val="accent2"/>
          </a:fillRef>
          <a:effectRef idx="2">
            <a:schemeClr val="accent2"/>
          </a:effectRef>
          <a:fontRef idx="minor">
            <a:schemeClr val="tx1"/>
          </a:fontRef>
        </p:style>
      </p:cxnSp>
      <p:cxnSp>
        <p:nvCxnSpPr>
          <p:cNvPr id="24" name="Straight Connector 23">
            <a:extLst>
              <a:ext uri="{FF2B5EF4-FFF2-40B4-BE49-F238E27FC236}">
                <a16:creationId xmlns:a16="http://schemas.microsoft.com/office/drawing/2014/main" id="{FC4686B3-F1D4-4199-836E-7A5D7EFF1F56}"/>
              </a:ext>
            </a:extLst>
          </p:cNvPr>
          <p:cNvCxnSpPr>
            <a:cxnSpLocks/>
          </p:cNvCxnSpPr>
          <p:nvPr/>
        </p:nvCxnSpPr>
        <p:spPr>
          <a:xfrm>
            <a:off x="2721177" y="2136243"/>
            <a:ext cx="271703" cy="346618"/>
          </a:xfrm>
          <a:prstGeom prst="line">
            <a:avLst/>
          </a:prstGeom>
          <a:ln>
            <a:solidFill>
              <a:schemeClr val="accent6">
                <a:lumMod val="75000"/>
              </a:schemeClr>
            </a:solidFill>
          </a:ln>
        </p:spPr>
        <p:style>
          <a:lnRef idx="3">
            <a:schemeClr val="accent2"/>
          </a:lnRef>
          <a:fillRef idx="0">
            <a:schemeClr val="accent2"/>
          </a:fillRef>
          <a:effectRef idx="2">
            <a:schemeClr val="accent2"/>
          </a:effectRef>
          <a:fontRef idx="minor">
            <a:schemeClr val="tx1"/>
          </a:fontRef>
        </p:style>
      </p:cxnSp>
      <p:cxnSp>
        <p:nvCxnSpPr>
          <p:cNvPr id="35" name="Straight Connector 34">
            <a:extLst>
              <a:ext uri="{FF2B5EF4-FFF2-40B4-BE49-F238E27FC236}">
                <a16:creationId xmlns:a16="http://schemas.microsoft.com/office/drawing/2014/main" id="{7F5C6D2E-DF47-4B28-92C3-910F592FFEB2}"/>
              </a:ext>
            </a:extLst>
          </p:cNvPr>
          <p:cNvCxnSpPr>
            <a:cxnSpLocks/>
          </p:cNvCxnSpPr>
          <p:nvPr/>
        </p:nvCxnSpPr>
        <p:spPr>
          <a:xfrm flipH="1">
            <a:off x="1867231" y="2845244"/>
            <a:ext cx="220484" cy="126409"/>
          </a:xfrm>
          <a:prstGeom prst="line">
            <a:avLst/>
          </a:prstGeom>
          <a:ln>
            <a:solidFill>
              <a:srgbClr val="7030A0"/>
            </a:solidFill>
          </a:ln>
        </p:spPr>
        <p:style>
          <a:lnRef idx="3">
            <a:schemeClr val="accent2"/>
          </a:lnRef>
          <a:fillRef idx="0">
            <a:schemeClr val="accent2"/>
          </a:fillRef>
          <a:effectRef idx="2">
            <a:schemeClr val="accent2"/>
          </a:effectRef>
          <a:fontRef idx="minor">
            <a:schemeClr val="tx1"/>
          </a:fontRef>
        </p:style>
      </p:cxnSp>
      <p:cxnSp>
        <p:nvCxnSpPr>
          <p:cNvPr id="38" name="Straight Connector 37">
            <a:extLst>
              <a:ext uri="{FF2B5EF4-FFF2-40B4-BE49-F238E27FC236}">
                <a16:creationId xmlns:a16="http://schemas.microsoft.com/office/drawing/2014/main" id="{832A162D-54D4-4E0A-91D3-BC9C7094AC9D}"/>
              </a:ext>
            </a:extLst>
          </p:cNvPr>
          <p:cNvCxnSpPr>
            <a:cxnSpLocks/>
          </p:cNvCxnSpPr>
          <p:nvPr/>
        </p:nvCxnSpPr>
        <p:spPr>
          <a:xfrm flipH="1">
            <a:off x="1975222" y="2913699"/>
            <a:ext cx="379968" cy="275854"/>
          </a:xfrm>
          <a:prstGeom prst="line">
            <a:avLst/>
          </a:prstGeom>
          <a:ln>
            <a:solidFill>
              <a:srgbClr val="7030A0"/>
            </a:solidFill>
          </a:ln>
        </p:spPr>
        <p:style>
          <a:lnRef idx="3">
            <a:schemeClr val="accent2"/>
          </a:lnRef>
          <a:fillRef idx="0">
            <a:schemeClr val="accent2"/>
          </a:fillRef>
          <a:effectRef idx="2">
            <a:schemeClr val="accent2"/>
          </a:effectRef>
          <a:fontRef idx="minor">
            <a:schemeClr val="tx1"/>
          </a:fontRef>
        </p:style>
      </p:cxnSp>
      <p:cxnSp>
        <p:nvCxnSpPr>
          <p:cNvPr id="40" name="Straight Connector 39">
            <a:extLst>
              <a:ext uri="{FF2B5EF4-FFF2-40B4-BE49-F238E27FC236}">
                <a16:creationId xmlns:a16="http://schemas.microsoft.com/office/drawing/2014/main" id="{0C8734EC-4F79-4959-A727-2E3E0C85A8FA}"/>
              </a:ext>
            </a:extLst>
          </p:cNvPr>
          <p:cNvCxnSpPr>
            <a:cxnSpLocks/>
          </p:cNvCxnSpPr>
          <p:nvPr/>
        </p:nvCxnSpPr>
        <p:spPr>
          <a:xfrm flipH="1">
            <a:off x="2100204" y="3076124"/>
            <a:ext cx="376537" cy="265747"/>
          </a:xfrm>
          <a:prstGeom prst="line">
            <a:avLst/>
          </a:prstGeom>
          <a:ln>
            <a:solidFill>
              <a:srgbClr val="7030A0"/>
            </a:solidFill>
          </a:ln>
        </p:spPr>
        <p:style>
          <a:lnRef idx="3">
            <a:schemeClr val="accent2"/>
          </a:lnRef>
          <a:fillRef idx="0">
            <a:schemeClr val="accent2"/>
          </a:fillRef>
          <a:effectRef idx="2">
            <a:schemeClr val="accent2"/>
          </a:effectRef>
          <a:fontRef idx="minor">
            <a:schemeClr val="tx1"/>
          </a:fontRef>
        </p:style>
      </p:cxnSp>
      <p:cxnSp>
        <p:nvCxnSpPr>
          <p:cNvPr id="41" name="Straight Connector 40">
            <a:extLst>
              <a:ext uri="{FF2B5EF4-FFF2-40B4-BE49-F238E27FC236}">
                <a16:creationId xmlns:a16="http://schemas.microsoft.com/office/drawing/2014/main" id="{97643641-4B16-4927-BA42-289F5EAEBDBE}"/>
              </a:ext>
            </a:extLst>
          </p:cNvPr>
          <p:cNvCxnSpPr>
            <a:cxnSpLocks/>
          </p:cNvCxnSpPr>
          <p:nvPr/>
        </p:nvCxnSpPr>
        <p:spPr>
          <a:xfrm flipH="1">
            <a:off x="2218826" y="3238813"/>
            <a:ext cx="370219" cy="253369"/>
          </a:xfrm>
          <a:prstGeom prst="line">
            <a:avLst/>
          </a:prstGeom>
          <a:ln>
            <a:solidFill>
              <a:srgbClr val="7030A0"/>
            </a:solidFill>
          </a:ln>
        </p:spPr>
        <p:style>
          <a:lnRef idx="3">
            <a:schemeClr val="accent2"/>
          </a:lnRef>
          <a:fillRef idx="0">
            <a:schemeClr val="accent2"/>
          </a:fillRef>
          <a:effectRef idx="2">
            <a:schemeClr val="accent2"/>
          </a:effectRef>
          <a:fontRef idx="minor">
            <a:schemeClr val="tx1"/>
          </a:fontRef>
        </p:style>
      </p:cxnSp>
      <p:graphicFrame>
        <p:nvGraphicFramePr>
          <p:cNvPr id="42" name="Object 41">
            <a:extLst>
              <a:ext uri="{FF2B5EF4-FFF2-40B4-BE49-F238E27FC236}">
                <a16:creationId xmlns:a16="http://schemas.microsoft.com/office/drawing/2014/main" id="{C7B471AD-99ED-4822-A8AE-425B83987038}"/>
              </a:ext>
            </a:extLst>
          </p:cNvPr>
          <p:cNvGraphicFramePr>
            <a:graphicFrameLocks noChangeAspect="1"/>
          </p:cNvGraphicFramePr>
          <p:nvPr>
            <p:extLst>
              <p:ext uri="{D42A27DB-BD31-4B8C-83A1-F6EECF244321}">
                <p14:modId xmlns:p14="http://schemas.microsoft.com/office/powerpoint/2010/main" val="390050337"/>
              </p:ext>
            </p:extLst>
          </p:nvPr>
        </p:nvGraphicFramePr>
        <p:xfrm>
          <a:off x="4376574" y="1685005"/>
          <a:ext cx="2754777" cy="2162629"/>
        </p:xfrm>
        <a:graphic>
          <a:graphicData uri="http://schemas.openxmlformats.org/presentationml/2006/ole">
            <mc:AlternateContent xmlns:mc="http://schemas.openxmlformats.org/markup-compatibility/2006">
              <mc:Choice xmlns:v="urn:schemas-microsoft-com:vml" Requires="v">
                <p:oleObj name="Bitmap Image" r:id="rId4" imgW="1798200" imgH="1798200" progId="Paint.Picture">
                  <p:embed/>
                </p:oleObj>
              </mc:Choice>
              <mc:Fallback>
                <p:oleObj name="Bitmap Image" r:id="rId4" imgW="1798200" imgH="1798200" progId="Paint.Picture">
                  <p:embed/>
                  <p:pic>
                    <p:nvPicPr>
                      <p:cNvPr id="2" name="Object 1">
                        <a:extLst>
                          <a:ext uri="{FF2B5EF4-FFF2-40B4-BE49-F238E27FC236}">
                            <a16:creationId xmlns:a16="http://schemas.microsoft.com/office/drawing/2014/main" id="{83575921-D62C-4844-A5FF-C4DC99A9F15C}"/>
                          </a:ext>
                        </a:extLst>
                      </p:cNvPr>
                      <p:cNvPicPr>
                        <a:picLocks noChangeAspect="1" noChangeArrowheads="1"/>
                      </p:cNvPicPr>
                      <p:nvPr/>
                    </p:nvPicPr>
                    <p:blipFill>
                      <a:blip r:embed="rId5"/>
                      <a:srcRect t="18645" r="5508" b="7204"/>
                      <a:stretch>
                        <a:fillRect/>
                      </a:stretch>
                    </p:blipFill>
                    <p:spPr bwMode="auto">
                      <a:xfrm>
                        <a:off x="4376574" y="1685005"/>
                        <a:ext cx="2754777" cy="2162629"/>
                      </a:xfrm>
                      <a:prstGeom prst="rect">
                        <a:avLst/>
                      </a:prstGeom>
                      <a:noFill/>
                      <a:ln>
                        <a:solidFill>
                          <a:srgbClr val="7030A0"/>
                        </a:solidFill>
                      </a:ln>
                    </p:spPr>
                  </p:pic>
                </p:oleObj>
              </mc:Fallback>
            </mc:AlternateContent>
          </a:graphicData>
        </a:graphic>
      </p:graphicFrame>
      <p:cxnSp>
        <p:nvCxnSpPr>
          <p:cNvPr id="43" name="Straight Connector 42">
            <a:extLst>
              <a:ext uri="{FF2B5EF4-FFF2-40B4-BE49-F238E27FC236}">
                <a16:creationId xmlns:a16="http://schemas.microsoft.com/office/drawing/2014/main" id="{048E917D-EB34-45F8-90A1-5BF66B5BBF7A}"/>
              </a:ext>
            </a:extLst>
          </p:cNvPr>
          <p:cNvCxnSpPr>
            <a:cxnSpLocks/>
          </p:cNvCxnSpPr>
          <p:nvPr/>
        </p:nvCxnSpPr>
        <p:spPr>
          <a:xfrm>
            <a:off x="5785032" y="2164787"/>
            <a:ext cx="0" cy="1335066"/>
          </a:xfrm>
          <a:prstGeom prst="line">
            <a:avLst/>
          </a:prstGeom>
        </p:spPr>
        <p:style>
          <a:lnRef idx="3">
            <a:schemeClr val="accent3"/>
          </a:lnRef>
          <a:fillRef idx="0">
            <a:schemeClr val="accent3"/>
          </a:fillRef>
          <a:effectRef idx="2">
            <a:schemeClr val="accent3"/>
          </a:effectRef>
          <a:fontRef idx="minor">
            <a:schemeClr val="tx1"/>
          </a:fontRef>
        </p:style>
      </p:cxnSp>
      <p:cxnSp>
        <p:nvCxnSpPr>
          <p:cNvPr id="44" name="Straight Connector 43">
            <a:extLst>
              <a:ext uri="{FF2B5EF4-FFF2-40B4-BE49-F238E27FC236}">
                <a16:creationId xmlns:a16="http://schemas.microsoft.com/office/drawing/2014/main" id="{2AE25DC9-950D-4E34-89A4-EC6B0857EE04}"/>
              </a:ext>
            </a:extLst>
          </p:cNvPr>
          <p:cNvCxnSpPr>
            <a:cxnSpLocks/>
          </p:cNvCxnSpPr>
          <p:nvPr/>
        </p:nvCxnSpPr>
        <p:spPr>
          <a:xfrm>
            <a:off x="5763512" y="2877300"/>
            <a:ext cx="209088" cy="234074"/>
          </a:xfrm>
          <a:prstGeom prst="line">
            <a:avLst/>
          </a:prstGeom>
        </p:spPr>
        <p:style>
          <a:lnRef idx="3">
            <a:schemeClr val="accent2"/>
          </a:lnRef>
          <a:fillRef idx="0">
            <a:schemeClr val="accent2"/>
          </a:fillRef>
          <a:effectRef idx="2">
            <a:schemeClr val="accent2"/>
          </a:effectRef>
          <a:fontRef idx="minor">
            <a:schemeClr val="tx1"/>
          </a:fontRef>
        </p:style>
      </p:cxnSp>
      <p:cxnSp>
        <p:nvCxnSpPr>
          <p:cNvPr id="45" name="Straight Connector 44">
            <a:extLst>
              <a:ext uri="{FF2B5EF4-FFF2-40B4-BE49-F238E27FC236}">
                <a16:creationId xmlns:a16="http://schemas.microsoft.com/office/drawing/2014/main" id="{340D8007-D946-4B8C-B31F-0B16148B26F8}"/>
              </a:ext>
            </a:extLst>
          </p:cNvPr>
          <p:cNvCxnSpPr>
            <a:cxnSpLocks/>
          </p:cNvCxnSpPr>
          <p:nvPr/>
        </p:nvCxnSpPr>
        <p:spPr>
          <a:xfrm>
            <a:off x="5432311" y="2862539"/>
            <a:ext cx="304293" cy="356302"/>
          </a:xfrm>
          <a:prstGeom prst="line">
            <a:avLst/>
          </a:prstGeom>
        </p:spPr>
        <p:style>
          <a:lnRef idx="3">
            <a:schemeClr val="accent2"/>
          </a:lnRef>
          <a:fillRef idx="0">
            <a:schemeClr val="accent2"/>
          </a:fillRef>
          <a:effectRef idx="2">
            <a:schemeClr val="accent2"/>
          </a:effectRef>
          <a:fontRef idx="minor">
            <a:schemeClr val="tx1"/>
          </a:fontRef>
        </p:style>
      </p:cxnSp>
      <p:cxnSp>
        <p:nvCxnSpPr>
          <p:cNvPr id="46" name="Straight Connector 45">
            <a:extLst>
              <a:ext uri="{FF2B5EF4-FFF2-40B4-BE49-F238E27FC236}">
                <a16:creationId xmlns:a16="http://schemas.microsoft.com/office/drawing/2014/main" id="{6FF8419D-B8BA-4426-A292-10BE3D76F171}"/>
              </a:ext>
            </a:extLst>
          </p:cNvPr>
          <p:cNvCxnSpPr>
            <a:cxnSpLocks/>
          </p:cNvCxnSpPr>
          <p:nvPr/>
        </p:nvCxnSpPr>
        <p:spPr>
          <a:xfrm>
            <a:off x="5237330" y="2969870"/>
            <a:ext cx="307200" cy="357520"/>
          </a:xfrm>
          <a:prstGeom prst="line">
            <a:avLst/>
          </a:prstGeom>
        </p:spPr>
        <p:style>
          <a:lnRef idx="3">
            <a:schemeClr val="accent2"/>
          </a:lnRef>
          <a:fillRef idx="0">
            <a:schemeClr val="accent2"/>
          </a:fillRef>
          <a:effectRef idx="2">
            <a:schemeClr val="accent2"/>
          </a:effectRef>
          <a:fontRef idx="minor">
            <a:schemeClr val="tx1"/>
          </a:fontRef>
        </p:style>
      </p:cxnSp>
      <p:cxnSp>
        <p:nvCxnSpPr>
          <p:cNvPr id="47" name="Straight Connector 46">
            <a:extLst>
              <a:ext uri="{FF2B5EF4-FFF2-40B4-BE49-F238E27FC236}">
                <a16:creationId xmlns:a16="http://schemas.microsoft.com/office/drawing/2014/main" id="{D0C5FD21-DC0C-428C-8531-0B1C8F142E05}"/>
              </a:ext>
            </a:extLst>
          </p:cNvPr>
          <p:cNvCxnSpPr>
            <a:cxnSpLocks/>
          </p:cNvCxnSpPr>
          <p:nvPr/>
        </p:nvCxnSpPr>
        <p:spPr>
          <a:xfrm>
            <a:off x="5057962" y="3111374"/>
            <a:ext cx="282568" cy="337469"/>
          </a:xfrm>
          <a:prstGeom prst="line">
            <a:avLst/>
          </a:prstGeom>
        </p:spPr>
        <p:style>
          <a:lnRef idx="3">
            <a:schemeClr val="accent2"/>
          </a:lnRef>
          <a:fillRef idx="0">
            <a:schemeClr val="accent2"/>
          </a:fillRef>
          <a:effectRef idx="2">
            <a:schemeClr val="accent2"/>
          </a:effectRef>
          <a:fontRef idx="minor">
            <a:schemeClr val="tx1"/>
          </a:fontRef>
        </p:style>
      </p:cxnSp>
      <p:cxnSp>
        <p:nvCxnSpPr>
          <p:cNvPr id="48" name="Straight Connector 47">
            <a:extLst>
              <a:ext uri="{FF2B5EF4-FFF2-40B4-BE49-F238E27FC236}">
                <a16:creationId xmlns:a16="http://schemas.microsoft.com/office/drawing/2014/main" id="{2B6542A0-A7F1-4CD0-80B8-1F9E4D0946CE}"/>
              </a:ext>
            </a:extLst>
          </p:cNvPr>
          <p:cNvCxnSpPr>
            <a:cxnSpLocks/>
          </p:cNvCxnSpPr>
          <p:nvPr/>
        </p:nvCxnSpPr>
        <p:spPr>
          <a:xfrm flipH="1">
            <a:off x="5763512" y="2656262"/>
            <a:ext cx="11403" cy="212913"/>
          </a:xfrm>
          <a:prstGeom prst="line">
            <a:avLst/>
          </a:prstGeom>
          <a:ln>
            <a:solidFill>
              <a:schemeClr val="accent6">
                <a:lumMod val="75000"/>
              </a:schemeClr>
            </a:solidFill>
          </a:ln>
        </p:spPr>
        <p:style>
          <a:lnRef idx="3">
            <a:schemeClr val="accent2"/>
          </a:lnRef>
          <a:fillRef idx="0">
            <a:schemeClr val="accent2"/>
          </a:fillRef>
          <a:effectRef idx="2">
            <a:schemeClr val="accent2"/>
          </a:effectRef>
          <a:fontRef idx="minor">
            <a:schemeClr val="tx1"/>
          </a:fontRef>
        </p:style>
      </p:cxnSp>
      <p:cxnSp>
        <p:nvCxnSpPr>
          <p:cNvPr id="49" name="Straight Connector 48">
            <a:extLst>
              <a:ext uri="{FF2B5EF4-FFF2-40B4-BE49-F238E27FC236}">
                <a16:creationId xmlns:a16="http://schemas.microsoft.com/office/drawing/2014/main" id="{945D710B-05BF-473D-BF15-D3F12D0629D5}"/>
              </a:ext>
            </a:extLst>
          </p:cNvPr>
          <p:cNvCxnSpPr>
            <a:cxnSpLocks/>
          </p:cNvCxnSpPr>
          <p:nvPr/>
        </p:nvCxnSpPr>
        <p:spPr>
          <a:xfrm flipH="1">
            <a:off x="6107668" y="2624899"/>
            <a:ext cx="1" cy="359245"/>
          </a:xfrm>
          <a:prstGeom prst="line">
            <a:avLst/>
          </a:prstGeom>
          <a:ln>
            <a:solidFill>
              <a:schemeClr val="accent6">
                <a:lumMod val="75000"/>
              </a:schemeClr>
            </a:solidFill>
          </a:ln>
        </p:spPr>
        <p:style>
          <a:lnRef idx="3">
            <a:schemeClr val="accent2"/>
          </a:lnRef>
          <a:fillRef idx="0">
            <a:schemeClr val="accent2"/>
          </a:fillRef>
          <a:effectRef idx="2">
            <a:schemeClr val="accent2"/>
          </a:effectRef>
          <a:fontRef idx="minor">
            <a:schemeClr val="tx1"/>
          </a:fontRef>
        </p:style>
      </p:cxnSp>
      <p:cxnSp>
        <p:nvCxnSpPr>
          <p:cNvPr id="50" name="Straight Connector 49">
            <a:extLst>
              <a:ext uri="{FF2B5EF4-FFF2-40B4-BE49-F238E27FC236}">
                <a16:creationId xmlns:a16="http://schemas.microsoft.com/office/drawing/2014/main" id="{946E87D1-C34D-4CFD-B067-99751D94B8AC}"/>
              </a:ext>
            </a:extLst>
          </p:cNvPr>
          <p:cNvCxnSpPr>
            <a:cxnSpLocks/>
          </p:cNvCxnSpPr>
          <p:nvPr/>
        </p:nvCxnSpPr>
        <p:spPr>
          <a:xfrm>
            <a:off x="6482081" y="2624899"/>
            <a:ext cx="3926" cy="344971"/>
          </a:xfrm>
          <a:prstGeom prst="line">
            <a:avLst/>
          </a:prstGeom>
          <a:ln>
            <a:solidFill>
              <a:schemeClr val="accent6">
                <a:lumMod val="75000"/>
              </a:schemeClr>
            </a:solidFill>
          </a:ln>
        </p:spPr>
        <p:style>
          <a:lnRef idx="3">
            <a:schemeClr val="accent2"/>
          </a:lnRef>
          <a:fillRef idx="0">
            <a:schemeClr val="accent2"/>
          </a:fillRef>
          <a:effectRef idx="2">
            <a:schemeClr val="accent2"/>
          </a:effectRef>
          <a:fontRef idx="minor">
            <a:schemeClr val="tx1"/>
          </a:fontRef>
        </p:style>
      </p:cxnSp>
      <p:cxnSp>
        <p:nvCxnSpPr>
          <p:cNvPr id="51" name="Straight Connector 50">
            <a:extLst>
              <a:ext uri="{FF2B5EF4-FFF2-40B4-BE49-F238E27FC236}">
                <a16:creationId xmlns:a16="http://schemas.microsoft.com/office/drawing/2014/main" id="{29EBF6FA-5B83-4D10-86C2-8CB06EE1A640}"/>
              </a:ext>
            </a:extLst>
          </p:cNvPr>
          <p:cNvCxnSpPr>
            <a:cxnSpLocks/>
          </p:cNvCxnSpPr>
          <p:nvPr/>
        </p:nvCxnSpPr>
        <p:spPr>
          <a:xfrm>
            <a:off x="6876510" y="2624899"/>
            <a:ext cx="0" cy="332141"/>
          </a:xfrm>
          <a:prstGeom prst="line">
            <a:avLst/>
          </a:prstGeom>
          <a:ln>
            <a:solidFill>
              <a:schemeClr val="accent6">
                <a:lumMod val="75000"/>
              </a:schemeClr>
            </a:solidFill>
          </a:ln>
        </p:spPr>
        <p:style>
          <a:lnRef idx="3">
            <a:schemeClr val="accent2"/>
          </a:lnRef>
          <a:fillRef idx="0">
            <a:schemeClr val="accent2"/>
          </a:fillRef>
          <a:effectRef idx="2">
            <a:schemeClr val="accent2"/>
          </a:effectRef>
          <a:fontRef idx="minor">
            <a:schemeClr val="tx1"/>
          </a:fontRef>
        </p:style>
      </p:cxnSp>
      <p:cxnSp>
        <p:nvCxnSpPr>
          <p:cNvPr id="52" name="Straight Connector 51">
            <a:extLst>
              <a:ext uri="{FF2B5EF4-FFF2-40B4-BE49-F238E27FC236}">
                <a16:creationId xmlns:a16="http://schemas.microsoft.com/office/drawing/2014/main" id="{112625AE-ED66-4464-8EC4-FA6062C448B3}"/>
              </a:ext>
            </a:extLst>
          </p:cNvPr>
          <p:cNvCxnSpPr>
            <a:cxnSpLocks/>
          </p:cNvCxnSpPr>
          <p:nvPr/>
        </p:nvCxnSpPr>
        <p:spPr>
          <a:xfrm flipH="1">
            <a:off x="5636311" y="2878656"/>
            <a:ext cx="140856" cy="210977"/>
          </a:xfrm>
          <a:prstGeom prst="line">
            <a:avLst/>
          </a:prstGeom>
          <a:ln>
            <a:solidFill>
              <a:srgbClr val="7030A0"/>
            </a:solidFill>
          </a:ln>
        </p:spPr>
        <p:style>
          <a:lnRef idx="3">
            <a:schemeClr val="accent2"/>
          </a:lnRef>
          <a:fillRef idx="0">
            <a:schemeClr val="accent2"/>
          </a:fillRef>
          <a:effectRef idx="2">
            <a:schemeClr val="accent2"/>
          </a:effectRef>
          <a:fontRef idx="minor">
            <a:schemeClr val="tx1"/>
          </a:fontRef>
        </p:style>
      </p:cxnSp>
      <p:cxnSp>
        <p:nvCxnSpPr>
          <p:cNvPr id="53" name="Straight Connector 52">
            <a:extLst>
              <a:ext uri="{FF2B5EF4-FFF2-40B4-BE49-F238E27FC236}">
                <a16:creationId xmlns:a16="http://schemas.microsoft.com/office/drawing/2014/main" id="{9961C056-012B-43B0-B363-A62DF1F43B1E}"/>
              </a:ext>
            </a:extLst>
          </p:cNvPr>
          <p:cNvCxnSpPr>
            <a:cxnSpLocks/>
          </p:cNvCxnSpPr>
          <p:nvPr/>
        </p:nvCxnSpPr>
        <p:spPr>
          <a:xfrm flipH="1">
            <a:off x="5800896" y="2891124"/>
            <a:ext cx="241573" cy="317886"/>
          </a:xfrm>
          <a:prstGeom prst="line">
            <a:avLst/>
          </a:prstGeom>
          <a:ln>
            <a:solidFill>
              <a:srgbClr val="7030A0"/>
            </a:solidFill>
          </a:ln>
        </p:spPr>
        <p:style>
          <a:lnRef idx="3">
            <a:schemeClr val="accent2"/>
          </a:lnRef>
          <a:fillRef idx="0">
            <a:schemeClr val="accent2"/>
          </a:fillRef>
          <a:effectRef idx="2">
            <a:schemeClr val="accent2"/>
          </a:effectRef>
          <a:fontRef idx="minor">
            <a:schemeClr val="tx1"/>
          </a:fontRef>
        </p:style>
      </p:cxnSp>
      <p:cxnSp>
        <p:nvCxnSpPr>
          <p:cNvPr id="54" name="Straight Connector 53">
            <a:extLst>
              <a:ext uri="{FF2B5EF4-FFF2-40B4-BE49-F238E27FC236}">
                <a16:creationId xmlns:a16="http://schemas.microsoft.com/office/drawing/2014/main" id="{EF14FDDA-7ED8-4674-B53E-C9C7F0754890}"/>
              </a:ext>
            </a:extLst>
          </p:cNvPr>
          <p:cNvCxnSpPr>
            <a:cxnSpLocks/>
          </p:cNvCxnSpPr>
          <p:nvPr/>
        </p:nvCxnSpPr>
        <p:spPr>
          <a:xfrm flipH="1">
            <a:off x="5977349" y="2990396"/>
            <a:ext cx="297912" cy="357653"/>
          </a:xfrm>
          <a:prstGeom prst="line">
            <a:avLst/>
          </a:prstGeom>
          <a:ln>
            <a:solidFill>
              <a:srgbClr val="7030A0"/>
            </a:solidFill>
          </a:ln>
        </p:spPr>
        <p:style>
          <a:lnRef idx="3">
            <a:schemeClr val="accent2"/>
          </a:lnRef>
          <a:fillRef idx="0">
            <a:schemeClr val="accent2"/>
          </a:fillRef>
          <a:effectRef idx="2">
            <a:schemeClr val="accent2"/>
          </a:effectRef>
          <a:fontRef idx="minor">
            <a:schemeClr val="tx1"/>
          </a:fontRef>
        </p:style>
      </p:cxnSp>
      <p:cxnSp>
        <p:nvCxnSpPr>
          <p:cNvPr id="55" name="Straight Connector 54">
            <a:extLst>
              <a:ext uri="{FF2B5EF4-FFF2-40B4-BE49-F238E27FC236}">
                <a16:creationId xmlns:a16="http://schemas.microsoft.com/office/drawing/2014/main" id="{2D623F8F-FCCF-4D93-B1C5-3A91374F2D0B}"/>
              </a:ext>
            </a:extLst>
          </p:cNvPr>
          <p:cNvCxnSpPr>
            <a:cxnSpLocks/>
          </p:cNvCxnSpPr>
          <p:nvPr/>
        </p:nvCxnSpPr>
        <p:spPr>
          <a:xfrm flipH="1">
            <a:off x="6161177" y="3112938"/>
            <a:ext cx="290537" cy="344925"/>
          </a:xfrm>
          <a:prstGeom prst="line">
            <a:avLst/>
          </a:prstGeom>
          <a:ln>
            <a:solidFill>
              <a:srgbClr val="7030A0"/>
            </a:solidFill>
          </a:ln>
        </p:spPr>
        <p:style>
          <a:lnRef idx="3">
            <a:schemeClr val="accent2"/>
          </a:lnRef>
          <a:fillRef idx="0">
            <a:schemeClr val="accent2"/>
          </a:fillRef>
          <a:effectRef idx="2">
            <a:schemeClr val="accent2"/>
          </a:effectRef>
          <a:fontRef idx="minor">
            <a:schemeClr val="tx1"/>
          </a:fontRef>
        </p:style>
      </p:cxnSp>
      <p:graphicFrame>
        <p:nvGraphicFramePr>
          <p:cNvPr id="72" name="Object 71">
            <a:extLst>
              <a:ext uri="{FF2B5EF4-FFF2-40B4-BE49-F238E27FC236}">
                <a16:creationId xmlns:a16="http://schemas.microsoft.com/office/drawing/2014/main" id="{E2FD10EB-EE22-4834-887A-4D90C1D7CD2F}"/>
              </a:ext>
            </a:extLst>
          </p:cNvPr>
          <p:cNvGraphicFramePr>
            <a:graphicFrameLocks noChangeAspect="1"/>
          </p:cNvGraphicFramePr>
          <p:nvPr>
            <p:extLst>
              <p:ext uri="{D42A27DB-BD31-4B8C-83A1-F6EECF244321}">
                <p14:modId xmlns:p14="http://schemas.microsoft.com/office/powerpoint/2010/main" val="289182713"/>
              </p:ext>
            </p:extLst>
          </p:nvPr>
        </p:nvGraphicFramePr>
        <p:xfrm>
          <a:off x="8287633" y="1747747"/>
          <a:ext cx="2754777" cy="2162629"/>
        </p:xfrm>
        <a:graphic>
          <a:graphicData uri="http://schemas.openxmlformats.org/presentationml/2006/ole">
            <mc:AlternateContent xmlns:mc="http://schemas.openxmlformats.org/markup-compatibility/2006">
              <mc:Choice xmlns:v="urn:schemas-microsoft-com:vml" Requires="v">
                <p:oleObj name="Bitmap Image" r:id="rId6" imgW="1798200" imgH="1798200" progId="Paint.Picture">
                  <p:embed/>
                </p:oleObj>
              </mc:Choice>
              <mc:Fallback>
                <p:oleObj name="Bitmap Image" r:id="rId6" imgW="1798200" imgH="1798200" progId="Paint.Picture">
                  <p:embed/>
                  <p:pic>
                    <p:nvPicPr>
                      <p:cNvPr id="42" name="Object 41">
                        <a:extLst>
                          <a:ext uri="{FF2B5EF4-FFF2-40B4-BE49-F238E27FC236}">
                            <a16:creationId xmlns:a16="http://schemas.microsoft.com/office/drawing/2014/main" id="{C7B471AD-99ED-4822-A8AE-425B83987038}"/>
                          </a:ext>
                        </a:extLst>
                      </p:cNvPr>
                      <p:cNvPicPr>
                        <a:picLocks noChangeAspect="1" noChangeArrowheads="1"/>
                      </p:cNvPicPr>
                      <p:nvPr/>
                    </p:nvPicPr>
                    <p:blipFill>
                      <a:blip r:embed="rId7"/>
                      <a:srcRect t="18645" r="5508" b="7204"/>
                      <a:stretch>
                        <a:fillRect/>
                      </a:stretch>
                    </p:blipFill>
                    <p:spPr bwMode="auto">
                      <a:xfrm>
                        <a:off x="8287633" y="1747747"/>
                        <a:ext cx="2754777" cy="2162629"/>
                      </a:xfrm>
                      <a:prstGeom prst="rect">
                        <a:avLst/>
                      </a:prstGeom>
                      <a:noFill/>
                      <a:ln>
                        <a:solidFill>
                          <a:srgbClr val="7030A0"/>
                        </a:solidFill>
                      </a:ln>
                    </p:spPr>
                  </p:pic>
                </p:oleObj>
              </mc:Fallback>
            </mc:AlternateContent>
          </a:graphicData>
        </a:graphic>
      </p:graphicFrame>
      <p:cxnSp>
        <p:nvCxnSpPr>
          <p:cNvPr id="73" name="Straight Connector 72">
            <a:extLst>
              <a:ext uri="{FF2B5EF4-FFF2-40B4-BE49-F238E27FC236}">
                <a16:creationId xmlns:a16="http://schemas.microsoft.com/office/drawing/2014/main" id="{92BF655D-1607-400C-B835-BC9E697E3A65}"/>
              </a:ext>
            </a:extLst>
          </p:cNvPr>
          <p:cNvCxnSpPr>
            <a:cxnSpLocks/>
          </p:cNvCxnSpPr>
          <p:nvPr/>
        </p:nvCxnSpPr>
        <p:spPr>
          <a:xfrm>
            <a:off x="9657158" y="2164787"/>
            <a:ext cx="0" cy="1530572"/>
          </a:xfrm>
          <a:prstGeom prst="line">
            <a:avLst/>
          </a:prstGeom>
        </p:spPr>
        <p:style>
          <a:lnRef idx="3">
            <a:schemeClr val="accent3"/>
          </a:lnRef>
          <a:fillRef idx="0">
            <a:schemeClr val="accent3"/>
          </a:fillRef>
          <a:effectRef idx="2">
            <a:schemeClr val="accent3"/>
          </a:effectRef>
          <a:fontRef idx="minor">
            <a:schemeClr val="tx1"/>
          </a:fontRef>
        </p:style>
      </p:cxnSp>
      <p:cxnSp>
        <p:nvCxnSpPr>
          <p:cNvPr id="74" name="Straight Connector 73">
            <a:extLst>
              <a:ext uri="{FF2B5EF4-FFF2-40B4-BE49-F238E27FC236}">
                <a16:creationId xmlns:a16="http://schemas.microsoft.com/office/drawing/2014/main" id="{F57DCD3C-ACE8-4507-991B-E56A2CBF221A}"/>
              </a:ext>
            </a:extLst>
          </p:cNvPr>
          <p:cNvCxnSpPr>
            <a:cxnSpLocks/>
          </p:cNvCxnSpPr>
          <p:nvPr/>
        </p:nvCxnSpPr>
        <p:spPr>
          <a:xfrm>
            <a:off x="9643502" y="2886088"/>
            <a:ext cx="70998" cy="186114"/>
          </a:xfrm>
          <a:prstGeom prst="line">
            <a:avLst/>
          </a:prstGeom>
        </p:spPr>
        <p:style>
          <a:lnRef idx="3">
            <a:schemeClr val="accent2"/>
          </a:lnRef>
          <a:fillRef idx="0">
            <a:schemeClr val="accent2"/>
          </a:fillRef>
          <a:effectRef idx="2">
            <a:schemeClr val="accent2"/>
          </a:effectRef>
          <a:fontRef idx="minor">
            <a:schemeClr val="tx1"/>
          </a:fontRef>
        </p:style>
      </p:cxnSp>
      <p:cxnSp>
        <p:nvCxnSpPr>
          <p:cNvPr id="75" name="Straight Connector 74">
            <a:extLst>
              <a:ext uri="{FF2B5EF4-FFF2-40B4-BE49-F238E27FC236}">
                <a16:creationId xmlns:a16="http://schemas.microsoft.com/office/drawing/2014/main" id="{2E27CF9D-87BE-455C-B402-616707BFBAB1}"/>
              </a:ext>
            </a:extLst>
          </p:cNvPr>
          <p:cNvCxnSpPr>
            <a:cxnSpLocks/>
          </p:cNvCxnSpPr>
          <p:nvPr/>
        </p:nvCxnSpPr>
        <p:spPr>
          <a:xfrm>
            <a:off x="9391641" y="2860537"/>
            <a:ext cx="144564" cy="311468"/>
          </a:xfrm>
          <a:prstGeom prst="line">
            <a:avLst/>
          </a:prstGeom>
        </p:spPr>
        <p:style>
          <a:lnRef idx="3">
            <a:schemeClr val="accent2"/>
          </a:lnRef>
          <a:fillRef idx="0">
            <a:schemeClr val="accent2"/>
          </a:fillRef>
          <a:effectRef idx="2">
            <a:schemeClr val="accent2"/>
          </a:effectRef>
          <a:fontRef idx="minor">
            <a:schemeClr val="tx1"/>
          </a:fontRef>
        </p:style>
      </p:cxnSp>
      <p:cxnSp>
        <p:nvCxnSpPr>
          <p:cNvPr id="76" name="Straight Connector 75">
            <a:extLst>
              <a:ext uri="{FF2B5EF4-FFF2-40B4-BE49-F238E27FC236}">
                <a16:creationId xmlns:a16="http://schemas.microsoft.com/office/drawing/2014/main" id="{AC2527E8-ED7D-453D-9E15-4A79ECAA0536}"/>
              </a:ext>
            </a:extLst>
          </p:cNvPr>
          <p:cNvCxnSpPr>
            <a:cxnSpLocks/>
          </p:cNvCxnSpPr>
          <p:nvPr/>
        </p:nvCxnSpPr>
        <p:spPr>
          <a:xfrm>
            <a:off x="9198615" y="2908000"/>
            <a:ext cx="149206" cy="334495"/>
          </a:xfrm>
          <a:prstGeom prst="line">
            <a:avLst/>
          </a:prstGeom>
        </p:spPr>
        <p:style>
          <a:lnRef idx="3">
            <a:schemeClr val="accent2"/>
          </a:lnRef>
          <a:fillRef idx="0">
            <a:schemeClr val="accent2"/>
          </a:fillRef>
          <a:effectRef idx="2">
            <a:schemeClr val="accent2"/>
          </a:effectRef>
          <a:fontRef idx="minor">
            <a:schemeClr val="tx1"/>
          </a:fontRef>
        </p:style>
      </p:cxnSp>
      <p:cxnSp>
        <p:nvCxnSpPr>
          <p:cNvPr id="77" name="Straight Connector 76">
            <a:extLst>
              <a:ext uri="{FF2B5EF4-FFF2-40B4-BE49-F238E27FC236}">
                <a16:creationId xmlns:a16="http://schemas.microsoft.com/office/drawing/2014/main" id="{15342E7A-2E2B-4B7F-9C72-BF587C6047B7}"/>
              </a:ext>
            </a:extLst>
          </p:cNvPr>
          <p:cNvCxnSpPr>
            <a:cxnSpLocks/>
          </p:cNvCxnSpPr>
          <p:nvPr/>
        </p:nvCxnSpPr>
        <p:spPr>
          <a:xfrm>
            <a:off x="8989412" y="2949887"/>
            <a:ext cx="160771" cy="379596"/>
          </a:xfrm>
          <a:prstGeom prst="line">
            <a:avLst/>
          </a:prstGeom>
        </p:spPr>
        <p:style>
          <a:lnRef idx="3">
            <a:schemeClr val="accent2"/>
          </a:lnRef>
          <a:fillRef idx="0">
            <a:schemeClr val="accent2"/>
          </a:fillRef>
          <a:effectRef idx="2">
            <a:schemeClr val="accent2"/>
          </a:effectRef>
          <a:fontRef idx="minor">
            <a:schemeClr val="tx1"/>
          </a:fontRef>
        </p:style>
      </p:cxnSp>
      <p:cxnSp>
        <p:nvCxnSpPr>
          <p:cNvPr id="82" name="Straight Connector 81">
            <a:extLst>
              <a:ext uri="{FF2B5EF4-FFF2-40B4-BE49-F238E27FC236}">
                <a16:creationId xmlns:a16="http://schemas.microsoft.com/office/drawing/2014/main" id="{36AE092F-350B-4C25-87DE-77E99AFDC88D}"/>
              </a:ext>
            </a:extLst>
          </p:cNvPr>
          <p:cNvCxnSpPr>
            <a:cxnSpLocks/>
          </p:cNvCxnSpPr>
          <p:nvPr/>
        </p:nvCxnSpPr>
        <p:spPr>
          <a:xfrm flipH="1">
            <a:off x="9598695" y="2887444"/>
            <a:ext cx="58464" cy="197594"/>
          </a:xfrm>
          <a:prstGeom prst="line">
            <a:avLst/>
          </a:prstGeom>
          <a:ln>
            <a:solidFill>
              <a:srgbClr val="7030A0"/>
            </a:solidFill>
          </a:ln>
        </p:spPr>
        <p:style>
          <a:lnRef idx="3">
            <a:schemeClr val="accent2"/>
          </a:lnRef>
          <a:fillRef idx="0">
            <a:schemeClr val="accent2"/>
          </a:fillRef>
          <a:effectRef idx="2">
            <a:schemeClr val="accent2"/>
          </a:effectRef>
          <a:fontRef idx="minor">
            <a:schemeClr val="tx1"/>
          </a:fontRef>
        </p:style>
      </p:cxnSp>
      <p:cxnSp>
        <p:nvCxnSpPr>
          <p:cNvPr id="83" name="Straight Connector 82">
            <a:extLst>
              <a:ext uri="{FF2B5EF4-FFF2-40B4-BE49-F238E27FC236}">
                <a16:creationId xmlns:a16="http://schemas.microsoft.com/office/drawing/2014/main" id="{6BAA1CFC-7979-47CD-B6B7-CBA84A2CB27C}"/>
              </a:ext>
            </a:extLst>
          </p:cNvPr>
          <p:cNvCxnSpPr>
            <a:cxnSpLocks/>
          </p:cNvCxnSpPr>
          <p:nvPr/>
        </p:nvCxnSpPr>
        <p:spPr>
          <a:xfrm flipH="1">
            <a:off x="9759307" y="2895536"/>
            <a:ext cx="103630" cy="260873"/>
          </a:xfrm>
          <a:prstGeom prst="line">
            <a:avLst/>
          </a:prstGeom>
          <a:ln>
            <a:solidFill>
              <a:srgbClr val="7030A0"/>
            </a:solidFill>
          </a:ln>
        </p:spPr>
        <p:style>
          <a:lnRef idx="3">
            <a:schemeClr val="accent2"/>
          </a:lnRef>
          <a:fillRef idx="0">
            <a:schemeClr val="accent2"/>
          </a:fillRef>
          <a:effectRef idx="2">
            <a:schemeClr val="accent2"/>
          </a:effectRef>
          <a:fontRef idx="minor">
            <a:schemeClr val="tx1"/>
          </a:fontRef>
        </p:style>
      </p:cxnSp>
      <p:cxnSp>
        <p:nvCxnSpPr>
          <p:cNvPr id="84" name="Straight Connector 83">
            <a:extLst>
              <a:ext uri="{FF2B5EF4-FFF2-40B4-BE49-F238E27FC236}">
                <a16:creationId xmlns:a16="http://schemas.microsoft.com/office/drawing/2014/main" id="{8DCAA307-781B-4345-8A8A-D80A75ECE2CE}"/>
              </a:ext>
            </a:extLst>
          </p:cNvPr>
          <p:cNvCxnSpPr>
            <a:cxnSpLocks/>
          </p:cNvCxnSpPr>
          <p:nvPr/>
        </p:nvCxnSpPr>
        <p:spPr>
          <a:xfrm flipH="1">
            <a:off x="10091855" y="2951839"/>
            <a:ext cx="175799" cy="429276"/>
          </a:xfrm>
          <a:prstGeom prst="line">
            <a:avLst/>
          </a:prstGeom>
          <a:ln>
            <a:solidFill>
              <a:srgbClr val="7030A0"/>
            </a:solidFill>
          </a:ln>
        </p:spPr>
        <p:style>
          <a:lnRef idx="3">
            <a:schemeClr val="accent2"/>
          </a:lnRef>
          <a:fillRef idx="0">
            <a:schemeClr val="accent2"/>
          </a:fillRef>
          <a:effectRef idx="2">
            <a:schemeClr val="accent2"/>
          </a:effectRef>
          <a:fontRef idx="minor">
            <a:schemeClr val="tx1"/>
          </a:fontRef>
        </p:style>
      </p:cxnSp>
      <p:cxnSp>
        <p:nvCxnSpPr>
          <p:cNvPr id="85" name="Straight Connector 84">
            <a:extLst>
              <a:ext uri="{FF2B5EF4-FFF2-40B4-BE49-F238E27FC236}">
                <a16:creationId xmlns:a16="http://schemas.microsoft.com/office/drawing/2014/main" id="{EC7456F8-FC5C-4622-9C24-44A48AC29B55}"/>
              </a:ext>
            </a:extLst>
          </p:cNvPr>
          <p:cNvCxnSpPr>
            <a:cxnSpLocks/>
          </p:cNvCxnSpPr>
          <p:nvPr/>
        </p:nvCxnSpPr>
        <p:spPr>
          <a:xfrm flipH="1">
            <a:off x="9925776" y="2908000"/>
            <a:ext cx="138466" cy="354077"/>
          </a:xfrm>
          <a:prstGeom prst="line">
            <a:avLst/>
          </a:prstGeom>
          <a:ln>
            <a:solidFill>
              <a:srgbClr val="7030A0"/>
            </a:solidFill>
          </a:ln>
        </p:spPr>
        <p:style>
          <a:lnRef idx="3">
            <a:schemeClr val="accent2"/>
          </a:lnRef>
          <a:fillRef idx="0">
            <a:schemeClr val="accent2"/>
          </a:fillRef>
          <a:effectRef idx="2">
            <a:schemeClr val="accent2"/>
          </a:effectRef>
          <a:fontRef idx="minor">
            <a:schemeClr val="tx1"/>
          </a:fontRef>
        </p:style>
      </p:cxnSp>
      <p:sp>
        <p:nvSpPr>
          <p:cNvPr id="112" name="TextBox 111">
            <a:extLst>
              <a:ext uri="{FF2B5EF4-FFF2-40B4-BE49-F238E27FC236}">
                <a16:creationId xmlns:a16="http://schemas.microsoft.com/office/drawing/2014/main" id="{F3091E9A-4A69-4850-A693-8BC04F15B435}"/>
              </a:ext>
            </a:extLst>
          </p:cNvPr>
          <p:cNvSpPr txBox="1"/>
          <p:nvPr/>
        </p:nvSpPr>
        <p:spPr>
          <a:xfrm>
            <a:off x="614323" y="1168769"/>
            <a:ext cx="8823634" cy="369332"/>
          </a:xfrm>
          <a:prstGeom prst="rect">
            <a:avLst/>
          </a:prstGeom>
          <a:noFill/>
        </p:spPr>
        <p:txBody>
          <a:bodyPr wrap="none" rtlCol="0">
            <a:spAutoFit/>
          </a:bodyPr>
          <a:lstStyle/>
          <a:p>
            <a:r>
              <a:rPr lang="en-US" dirty="0"/>
              <a:t>Now let’s consider the case of an incident ray coming from n</a:t>
            </a:r>
            <a:r>
              <a:rPr lang="en-US" baseline="-25000" dirty="0"/>
              <a:t>1</a:t>
            </a:r>
            <a:r>
              <a:rPr lang="en-US" dirty="0"/>
              <a:t> and entering a region n</a:t>
            </a:r>
            <a:r>
              <a:rPr lang="en-US" baseline="-25000" dirty="0"/>
              <a:t>2</a:t>
            </a:r>
            <a:r>
              <a:rPr lang="en-US" dirty="0"/>
              <a:t> &lt; n</a:t>
            </a:r>
            <a:r>
              <a:rPr lang="en-US" baseline="-25000" dirty="0"/>
              <a:t>1</a:t>
            </a:r>
            <a:r>
              <a:rPr lang="en-US" dirty="0"/>
              <a:t>.  </a:t>
            </a:r>
          </a:p>
        </p:txBody>
      </p:sp>
      <p:cxnSp>
        <p:nvCxnSpPr>
          <p:cNvPr id="114" name="Straight Connector 113">
            <a:extLst>
              <a:ext uri="{FF2B5EF4-FFF2-40B4-BE49-F238E27FC236}">
                <a16:creationId xmlns:a16="http://schemas.microsoft.com/office/drawing/2014/main" id="{758E0E8E-9782-4E60-9268-C5316864CC0C}"/>
              </a:ext>
            </a:extLst>
          </p:cNvPr>
          <p:cNvCxnSpPr>
            <a:cxnSpLocks/>
          </p:cNvCxnSpPr>
          <p:nvPr/>
        </p:nvCxnSpPr>
        <p:spPr>
          <a:xfrm flipH="1">
            <a:off x="1590218" y="2883721"/>
            <a:ext cx="460331" cy="698425"/>
          </a:xfrm>
          <a:prstGeom prst="line">
            <a:avLst/>
          </a:prstGeom>
          <a:ln w="1587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16" name="Straight Connector 115">
            <a:extLst>
              <a:ext uri="{FF2B5EF4-FFF2-40B4-BE49-F238E27FC236}">
                <a16:creationId xmlns:a16="http://schemas.microsoft.com/office/drawing/2014/main" id="{FE7F83A6-DD8E-4099-B7DE-5E3FB3E06033}"/>
              </a:ext>
            </a:extLst>
          </p:cNvPr>
          <p:cNvCxnSpPr>
            <a:cxnSpLocks/>
          </p:cNvCxnSpPr>
          <p:nvPr/>
        </p:nvCxnSpPr>
        <p:spPr>
          <a:xfrm flipH="1">
            <a:off x="2070875" y="2190589"/>
            <a:ext cx="884458" cy="655518"/>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19" name="Straight Connector 118">
            <a:extLst>
              <a:ext uri="{FF2B5EF4-FFF2-40B4-BE49-F238E27FC236}">
                <a16:creationId xmlns:a16="http://schemas.microsoft.com/office/drawing/2014/main" id="{029F820E-C069-48CC-AE5F-EFC8E179C10A}"/>
              </a:ext>
            </a:extLst>
          </p:cNvPr>
          <p:cNvCxnSpPr>
            <a:cxnSpLocks/>
          </p:cNvCxnSpPr>
          <p:nvPr/>
        </p:nvCxnSpPr>
        <p:spPr>
          <a:xfrm>
            <a:off x="2080684" y="2889351"/>
            <a:ext cx="506627" cy="708990"/>
          </a:xfrm>
          <a:prstGeom prst="line">
            <a:avLst/>
          </a:prstGeom>
          <a:ln w="1587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26" name="Arc 125">
            <a:extLst>
              <a:ext uri="{FF2B5EF4-FFF2-40B4-BE49-F238E27FC236}">
                <a16:creationId xmlns:a16="http://schemas.microsoft.com/office/drawing/2014/main" id="{9BE1AB02-9AA3-475E-BCCD-30A224312E02}"/>
              </a:ext>
            </a:extLst>
          </p:cNvPr>
          <p:cNvSpPr/>
          <p:nvPr/>
        </p:nvSpPr>
        <p:spPr>
          <a:xfrm>
            <a:off x="1779332" y="2412011"/>
            <a:ext cx="614243" cy="422853"/>
          </a:xfrm>
          <a:prstGeom prst="arc">
            <a:avLst/>
          </a:prstGeom>
          <a:ln w="127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7" name="Arc 126">
            <a:extLst>
              <a:ext uri="{FF2B5EF4-FFF2-40B4-BE49-F238E27FC236}">
                <a16:creationId xmlns:a16="http://schemas.microsoft.com/office/drawing/2014/main" id="{5340F5A3-B12A-4F52-814C-62D4A0BBAEF5}"/>
              </a:ext>
            </a:extLst>
          </p:cNvPr>
          <p:cNvSpPr/>
          <p:nvPr/>
        </p:nvSpPr>
        <p:spPr>
          <a:xfrm rot="10284202">
            <a:off x="1774971" y="3027995"/>
            <a:ext cx="614243" cy="422853"/>
          </a:xfrm>
          <a:prstGeom prst="arc">
            <a:avLst/>
          </a:prstGeom>
          <a:ln w="127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8" name="Arc 127">
            <a:extLst>
              <a:ext uri="{FF2B5EF4-FFF2-40B4-BE49-F238E27FC236}">
                <a16:creationId xmlns:a16="http://schemas.microsoft.com/office/drawing/2014/main" id="{16A945FD-5CFA-4FB8-817C-B7A05FBFD829}"/>
              </a:ext>
            </a:extLst>
          </p:cNvPr>
          <p:cNvSpPr/>
          <p:nvPr/>
        </p:nvSpPr>
        <p:spPr>
          <a:xfrm rot="7656637">
            <a:off x="1949621" y="2950623"/>
            <a:ext cx="614243" cy="422853"/>
          </a:xfrm>
          <a:prstGeom prst="arc">
            <a:avLst/>
          </a:prstGeom>
          <a:ln w="12700">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129" name="Object 128">
            <a:extLst>
              <a:ext uri="{FF2B5EF4-FFF2-40B4-BE49-F238E27FC236}">
                <a16:creationId xmlns:a16="http://schemas.microsoft.com/office/drawing/2014/main" id="{F808E3D0-6FC1-4B72-9F0A-8E8FC105C9A7}"/>
              </a:ext>
            </a:extLst>
          </p:cNvPr>
          <p:cNvGraphicFramePr>
            <a:graphicFrameLocks noChangeAspect="1"/>
          </p:cNvGraphicFramePr>
          <p:nvPr>
            <p:extLst>
              <p:ext uri="{D42A27DB-BD31-4B8C-83A1-F6EECF244321}">
                <p14:modId xmlns:p14="http://schemas.microsoft.com/office/powerpoint/2010/main" val="1343923804"/>
              </p:ext>
            </p:extLst>
          </p:nvPr>
        </p:nvGraphicFramePr>
        <p:xfrm>
          <a:off x="1652866" y="3417145"/>
          <a:ext cx="308712" cy="463069"/>
        </p:xfrm>
        <a:graphic>
          <a:graphicData uri="http://schemas.openxmlformats.org/presentationml/2006/ole">
            <mc:AlternateContent xmlns:mc="http://schemas.openxmlformats.org/markup-compatibility/2006">
              <mc:Choice xmlns:v="urn:schemas-microsoft-com:vml" Requires="v">
                <p:oleObj name="Equation" r:id="rId8" imgW="152280" imgH="228600" progId="Equation.DSMT4">
                  <p:embed/>
                </p:oleObj>
              </mc:Choice>
              <mc:Fallback>
                <p:oleObj name="Equation" r:id="rId8" imgW="152280" imgH="228600" progId="Equation.DSMT4">
                  <p:embed/>
                  <p:pic>
                    <p:nvPicPr>
                      <p:cNvPr id="0" name=""/>
                      <p:cNvPicPr/>
                      <p:nvPr/>
                    </p:nvPicPr>
                    <p:blipFill>
                      <a:blip r:embed="rId9"/>
                      <a:stretch>
                        <a:fillRect/>
                      </a:stretch>
                    </p:blipFill>
                    <p:spPr>
                      <a:xfrm>
                        <a:off x="1652866" y="3417145"/>
                        <a:ext cx="308712" cy="463069"/>
                      </a:xfrm>
                      <a:prstGeom prst="rect">
                        <a:avLst/>
                      </a:prstGeom>
                    </p:spPr>
                  </p:pic>
                </p:oleObj>
              </mc:Fallback>
            </mc:AlternateContent>
          </a:graphicData>
        </a:graphic>
      </p:graphicFrame>
      <p:graphicFrame>
        <p:nvGraphicFramePr>
          <p:cNvPr id="131" name="Object 130">
            <a:extLst>
              <a:ext uri="{FF2B5EF4-FFF2-40B4-BE49-F238E27FC236}">
                <a16:creationId xmlns:a16="http://schemas.microsoft.com/office/drawing/2014/main" id="{42F0F366-39CB-45D9-BD27-224F0B66D52B}"/>
              </a:ext>
            </a:extLst>
          </p:cNvPr>
          <p:cNvGraphicFramePr>
            <a:graphicFrameLocks noChangeAspect="1"/>
          </p:cNvGraphicFramePr>
          <p:nvPr>
            <p:extLst>
              <p:ext uri="{D42A27DB-BD31-4B8C-83A1-F6EECF244321}">
                <p14:modId xmlns:p14="http://schemas.microsoft.com/office/powerpoint/2010/main" val="2771115323"/>
              </p:ext>
            </p:extLst>
          </p:nvPr>
        </p:nvGraphicFramePr>
        <p:xfrm>
          <a:off x="2156829" y="3409463"/>
          <a:ext cx="333375" cy="461963"/>
        </p:xfrm>
        <a:graphic>
          <a:graphicData uri="http://schemas.openxmlformats.org/presentationml/2006/ole">
            <mc:AlternateContent xmlns:mc="http://schemas.openxmlformats.org/markup-compatibility/2006">
              <mc:Choice xmlns:v="urn:schemas-microsoft-com:vml" Requires="v">
                <p:oleObj name="Equation" r:id="rId10" imgW="164880" imgH="228600" progId="Equation.DSMT4">
                  <p:embed/>
                </p:oleObj>
              </mc:Choice>
              <mc:Fallback>
                <p:oleObj name="Equation" r:id="rId10" imgW="164880" imgH="228600" progId="Equation.DSMT4">
                  <p:embed/>
                  <p:pic>
                    <p:nvPicPr>
                      <p:cNvPr id="129" name="Object 128">
                        <a:extLst>
                          <a:ext uri="{FF2B5EF4-FFF2-40B4-BE49-F238E27FC236}">
                            <a16:creationId xmlns:a16="http://schemas.microsoft.com/office/drawing/2014/main" id="{F808E3D0-6FC1-4B72-9F0A-8E8FC105C9A7}"/>
                          </a:ext>
                        </a:extLst>
                      </p:cNvPr>
                      <p:cNvPicPr/>
                      <p:nvPr/>
                    </p:nvPicPr>
                    <p:blipFill>
                      <a:blip r:embed="rId11"/>
                      <a:stretch>
                        <a:fillRect/>
                      </a:stretch>
                    </p:blipFill>
                    <p:spPr>
                      <a:xfrm>
                        <a:off x="2156829" y="3409463"/>
                        <a:ext cx="333375" cy="461963"/>
                      </a:xfrm>
                      <a:prstGeom prst="rect">
                        <a:avLst/>
                      </a:prstGeom>
                    </p:spPr>
                  </p:pic>
                </p:oleObj>
              </mc:Fallback>
            </mc:AlternateContent>
          </a:graphicData>
        </a:graphic>
      </p:graphicFrame>
      <p:graphicFrame>
        <p:nvGraphicFramePr>
          <p:cNvPr id="132" name="Object 131">
            <a:extLst>
              <a:ext uri="{FF2B5EF4-FFF2-40B4-BE49-F238E27FC236}">
                <a16:creationId xmlns:a16="http://schemas.microsoft.com/office/drawing/2014/main" id="{26996ADF-F073-4BFD-B8E1-D52206CF9536}"/>
              </a:ext>
            </a:extLst>
          </p:cNvPr>
          <p:cNvGraphicFramePr>
            <a:graphicFrameLocks noChangeAspect="1"/>
          </p:cNvGraphicFramePr>
          <p:nvPr>
            <p:extLst>
              <p:ext uri="{D42A27DB-BD31-4B8C-83A1-F6EECF244321}">
                <p14:modId xmlns:p14="http://schemas.microsoft.com/office/powerpoint/2010/main" val="2425862306"/>
              </p:ext>
            </p:extLst>
          </p:nvPr>
        </p:nvGraphicFramePr>
        <p:xfrm>
          <a:off x="2145897" y="1973827"/>
          <a:ext cx="308712" cy="463069"/>
        </p:xfrm>
        <a:graphic>
          <a:graphicData uri="http://schemas.openxmlformats.org/presentationml/2006/ole">
            <mc:AlternateContent xmlns:mc="http://schemas.openxmlformats.org/markup-compatibility/2006">
              <mc:Choice xmlns:v="urn:schemas-microsoft-com:vml" Requires="v">
                <p:oleObj name="Equation" r:id="rId12" imgW="152280" imgH="228600" progId="Equation.DSMT4">
                  <p:embed/>
                </p:oleObj>
              </mc:Choice>
              <mc:Fallback>
                <p:oleObj name="Equation" r:id="rId12" imgW="152280" imgH="228600" progId="Equation.DSMT4">
                  <p:embed/>
                  <p:pic>
                    <p:nvPicPr>
                      <p:cNvPr id="129" name="Object 128">
                        <a:extLst>
                          <a:ext uri="{FF2B5EF4-FFF2-40B4-BE49-F238E27FC236}">
                            <a16:creationId xmlns:a16="http://schemas.microsoft.com/office/drawing/2014/main" id="{F808E3D0-6FC1-4B72-9F0A-8E8FC105C9A7}"/>
                          </a:ext>
                        </a:extLst>
                      </p:cNvPr>
                      <p:cNvPicPr/>
                      <p:nvPr/>
                    </p:nvPicPr>
                    <p:blipFill>
                      <a:blip r:embed="rId13"/>
                      <a:stretch>
                        <a:fillRect/>
                      </a:stretch>
                    </p:blipFill>
                    <p:spPr>
                      <a:xfrm>
                        <a:off x="2145897" y="1973827"/>
                        <a:ext cx="308712" cy="463069"/>
                      </a:xfrm>
                      <a:prstGeom prst="rect">
                        <a:avLst/>
                      </a:prstGeom>
                    </p:spPr>
                  </p:pic>
                </p:oleObj>
              </mc:Fallback>
            </mc:AlternateContent>
          </a:graphicData>
        </a:graphic>
      </p:graphicFrame>
      <p:sp>
        <p:nvSpPr>
          <p:cNvPr id="133" name="TextBox 132">
            <a:extLst>
              <a:ext uri="{FF2B5EF4-FFF2-40B4-BE49-F238E27FC236}">
                <a16:creationId xmlns:a16="http://schemas.microsoft.com/office/drawing/2014/main" id="{2CF71913-F4EF-4F8D-AA28-12C5F216F223}"/>
              </a:ext>
            </a:extLst>
          </p:cNvPr>
          <p:cNvSpPr txBox="1"/>
          <p:nvPr/>
        </p:nvSpPr>
        <p:spPr>
          <a:xfrm>
            <a:off x="526776" y="4111228"/>
            <a:ext cx="3133743" cy="1846659"/>
          </a:xfrm>
          <a:prstGeom prst="rect">
            <a:avLst/>
          </a:prstGeom>
          <a:noFill/>
        </p:spPr>
        <p:txBody>
          <a:bodyPr wrap="none" rtlCol="0">
            <a:spAutoFit/>
          </a:bodyPr>
          <a:lstStyle/>
          <a:p>
            <a:r>
              <a:rPr lang="en-US" sz="1600" dirty="0"/>
              <a:t>Reflected ray makes same angle</a:t>
            </a:r>
          </a:p>
          <a:p>
            <a:r>
              <a:rPr lang="en-US" sz="1600" dirty="0"/>
              <a:t>as incident again.  This time it’s</a:t>
            </a:r>
          </a:p>
          <a:p>
            <a:r>
              <a:rPr lang="en-US" sz="1600" dirty="0"/>
              <a:t>not inverted because n</a:t>
            </a:r>
            <a:r>
              <a:rPr lang="en-US" sz="1600" baseline="-25000" dirty="0"/>
              <a:t>2</a:t>
            </a:r>
            <a:r>
              <a:rPr lang="en-US" sz="1600" dirty="0"/>
              <a:t> &lt; n</a:t>
            </a:r>
            <a:r>
              <a:rPr lang="en-US" sz="1600" baseline="-25000" dirty="0"/>
              <a:t>1</a:t>
            </a:r>
            <a:r>
              <a:rPr lang="en-US" sz="1600" dirty="0"/>
              <a:t>.  But </a:t>
            </a:r>
          </a:p>
          <a:p>
            <a:r>
              <a:rPr lang="en-US" sz="1600" dirty="0"/>
              <a:t>due to this, transmitted wave </a:t>
            </a:r>
          </a:p>
          <a:p>
            <a:r>
              <a:rPr lang="en-US" sz="1600" dirty="0"/>
              <a:t>velocity is larger than incident, and </a:t>
            </a:r>
          </a:p>
          <a:p>
            <a:r>
              <a:rPr lang="en-US" sz="1600" dirty="0"/>
              <a:t>so it makes a larger angle from the</a:t>
            </a:r>
          </a:p>
          <a:p>
            <a:r>
              <a:rPr lang="en-US" sz="1600" dirty="0"/>
              <a:t>normal line.</a:t>
            </a:r>
          </a:p>
        </p:txBody>
      </p:sp>
      <p:cxnSp>
        <p:nvCxnSpPr>
          <p:cNvPr id="136" name="Straight Connector 135">
            <a:extLst>
              <a:ext uri="{FF2B5EF4-FFF2-40B4-BE49-F238E27FC236}">
                <a16:creationId xmlns:a16="http://schemas.microsoft.com/office/drawing/2014/main" id="{BA9A91DA-64E6-40D8-8253-B1C6008948E6}"/>
              </a:ext>
            </a:extLst>
          </p:cNvPr>
          <p:cNvCxnSpPr>
            <a:cxnSpLocks/>
          </p:cNvCxnSpPr>
          <p:nvPr/>
        </p:nvCxnSpPr>
        <p:spPr>
          <a:xfrm flipH="1">
            <a:off x="5026140" y="2877300"/>
            <a:ext cx="716792" cy="558219"/>
          </a:xfrm>
          <a:prstGeom prst="line">
            <a:avLst/>
          </a:prstGeom>
          <a:ln w="1587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aphicFrame>
        <p:nvGraphicFramePr>
          <p:cNvPr id="140" name="Object 139">
            <a:extLst>
              <a:ext uri="{FF2B5EF4-FFF2-40B4-BE49-F238E27FC236}">
                <a16:creationId xmlns:a16="http://schemas.microsoft.com/office/drawing/2014/main" id="{F8686677-A5F2-4485-95FE-E154FBE69BB0}"/>
              </a:ext>
            </a:extLst>
          </p:cNvPr>
          <p:cNvGraphicFramePr>
            <a:graphicFrameLocks noChangeAspect="1"/>
          </p:cNvGraphicFramePr>
          <p:nvPr>
            <p:extLst>
              <p:ext uri="{D42A27DB-BD31-4B8C-83A1-F6EECF244321}">
                <p14:modId xmlns:p14="http://schemas.microsoft.com/office/powerpoint/2010/main" val="2984237314"/>
              </p:ext>
            </p:extLst>
          </p:nvPr>
        </p:nvGraphicFramePr>
        <p:xfrm>
          <a:off x="8935005" y="3397399"/>
          <a:ext cx="308712" cy="463069"/>
        </p:xfrm>
        <a:graphic>
          <a:graphicData uri="http://schemas.openxmlformats.org/presentationml/2006/ole">
            <mc:AlternateContent xmlns:mc="http://schemas.openxmlformats.org/markup-compatibility/2006">
              <mc:Choice xmlns:v="urn:schemas-microsoft-com:vml" Requires="v">
                <p:oleObj name="Equation" r:id="rId8" imgW="152280" imgH="228600" progId="Equation.DSMT4">
                  <p:embed/>
                </p:oleObj>
              </mc:Choice>
              <mc:Fallback>
                <p:oleObj name="Equation" r:id="rId8" imgW="152280" imgH="228600" progId="Equation.DSMT4">
                  <p:embed/>
                  <p:pic>
                    <p:nvPicPr>
                      <p:cNvPr id="129" name="Object 128">
                        <a:extLst>
                          <a:ext uri="{FF2B5EF4-FFF2-40B4-BE49-F238E27FC236}">
                            <a16:creationId xmlns:a16="http://schemas.microsoft.com/office/drawing/2014/main" id="{F808E3D0-6FC1-4B72-9F0A-8E8FC105C9A7}"/>
                          </a:ext>
                        </a:extLst>
                      </p:cNvPr>
                      <p:cNvPicPr/>
                      <p:nvPr/>
                    </p:nvPicPr>
                    <p:blipFill>
                      <a:blip r:embed="rId9"/>
                      <a:stretch>
                        <a:fillRect/>
                      </a:stretch>
                    </p:blipFill>
                    <p:spPr>
                      <a:xfrm>
                        <a:off x="8935005" y="3397399"/>
                        <a:ext cx="308712" cy="463069"/>
                      </a:xfrm>
                      <a:prstGeom prst="rect">
                        <a:avLst/>
                      </a:prstGeom>
                    </p:spPr>
                  </p:pic>
                </p:oleObj>
              </mc:Fallback>
            </mc:AlternateContent>
          </a:graphicData>
        </a:graphic>
      </p:graphicFrame>
      <p:sp>
        <p:nvSpPr>
          <p:cNvPr id="143" name="Arc 142">
            <a:extLst>
              <a:ext uri="{FF2B5EF4-FFF2-40B4-BE49-F238E27FC236}">
                <a16:creationId xmlns:a16="http://schemas.microsoft.com/office/drawing/2014/main" id="{B63C17C5-6150-40AD-B233-A3EB40E43902}"/>
              </a:ext>
            </a:extLst>
          </p:cNvPr>
          <p:cNvSpPr/>
          <p:nvPr/>
        </p:nvSpPr>
        <p:spPr>
          <a:xfrm rot="10284202">
            <a:off x="5334211" y="2939737"/>
            <a:ext cx="749958" cy="500238"/>
          </a:xfrm>
          <a:prstGeom prst="arc">
            <a:avLst/>
          </a:prstGeom>
          <a:ln w="127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5" name="Arc 144">
            <a:extLst>
              <a:ext uri="{FF2B5EF4-FFF2-40B4-BE49-F238E27FC236}">
                <a16:creationId xmlns:a16="http://schemas.microsoft.com/office/drawing/2014/main" id="{C4F30B3B-40B4-443B-BD06-50D1C057BF24}"/>
              </a:ext>
            </a:extLst>
          </p:cNvPr>
          <p:cNvSpPr/>
          <p:nvPr/>
        </p:nvSpPr>
        <p:spPr>
          <a:xfrm>
            <a:off x="5491050" y="2617804"/>
            <a:ext cx="614243" cy="422853"/>
          </a:xfrm>
          <a:prstGeom prst="arc">
            <a:avLst/>
          </a:prstGeom>
          <a:ln w="127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146" name="Object 145">
            <a:extLst>
              <a:ext uri="{FF2B5EF4-FFF2-40B4-BE49-F238E27FC236}">
                <a16:creationId xmlns:a16="http://schemas.microsoft.com/office/drawing/2014/main" id="{B31312DD-FC34-458D-9748-8EBCAB979BCD}"/>
              </a:ext>
            </a:extLst>
          </p:cNvPr>
          <p:cNvGraphicFramePr>
            <a:graphicFrameLocks noChangeAspect="1"/>
          </p:cNvGraphicFramePr>
          <p:nvPr>
            <p:extLst>
              <p:ext uri="{D42A27DB-BD31-4B8C-83A1-F6EECF244321}">
                <p14:modId xmlns:p14="http://schemas.microsoft.com/office/powerpoint/2010/main" val="2474710073"/>
              </p:ext>
            </p:extLst>
          </p:nvPr>
        </p:nvGraphicFramePr>
        <p:xfrm>
          <a:off x="9903912" y="3367360"/>
          <a:ext cx="333375" cy="461963"/>
        </p:xfrm>
        <a:graphic>
          <a:graphicData uri="http://schemas.openxmlformats.org/presentationml/2006/ole">
            <mc:AlternateContent xmlns:mc="http://schemas.openxmlformats.org/markup-compatibility/2006">
              <mc:Choice xmlns:v="urn:schemas-microsoft-com:vml" Requires="v">
                <p:oleObj name="Equation" r:id="rId10" imgW="164880" imgH="228600" progId="Equation.DSMT4">
                  <p:embed/>
                </p:oleObj>
              </mc:Choice>
              <mc:Fallback>
                <p:oleObj name="Equation" r:id="rId10" imgW="164880" imgH="228600" progId="Equation.DSMT4">
                  <p:embed/>
                  <p:pic>
                    <p:nvPicPr>
                      <p:cNvPr id="131" name="Object 130">
                        <a:extLst>
                          <a:ext uri="{FF2B5EF4-FFF2-40B4-BE49-F238E27FC236}">
                            <a16:creationId xmlns:a16="http://schemas.microsoft.com/office/drawing/2014/main" id="{42F0F366-39CB-45D9-BD27-224F0B66D52B}"/>
                          </a:ext>
                        </a:extLst>
                      </p:cNvPr>
                      <p:cNvPicPr/>
                      <p:nvPr/>
                    </p:nvPicPr>
                    <p:blipFill>
                      <a:blip r:embed="rId11"/>
                      <a:stretch>
                        <a:fillRect/>
                      </a:stretch>
                    </p:blipFill>
                    <p:spPr>
                      <a:xfrm>
                        <a:off x="9903912" y="3367360"/>
                        <a:ext cx="333375" cy="461963"/>
                      </a:xfrm>
                      <a:prstGeom prst="rect">
                        <a:avLst/>
                      </a:prstGeom>
                    </p:spPr>
                  </p:pic>
                </p:oleObj>
              </mc:Fallback>
            </mc:AlternateContent>
          </a:graphicData>
        </a:graphic>
      </p:graphicFrame>
      <p:cxnSp>
        <p:nvCxnSpPr>
          <p:cNvPr id="147" name="Straight Connector 146">
            <a:extLst>
              <a:ext uri="{FF2B5EF4-FFF2-40B4-BE49-F238E27FC236}">
                <a16:creationId xmlns:a16="http://schemas.microsoft.com/office/drawing/2014/main" id="{F94E93C5-BB4F-4268-A4F7-F38EE9F069C0}"/>
              </a:ext>
            </a:extLst>
          </p:cNvPr>
          <p:cNvCxnSpPr>
            <a:cxnSpLocks/>
          </p:cNvCxnSpPr>
          <p:nvPr/>
        </p:nvCxnSpPr>
        <p:spPr>
          <a:xfrm>
            <a:off x="5799515" y="2914595"/>
            <a:ext cx="708012" cy="578621"/>
          </a:xfrm>
          <a:prstGeom prst="line">
            <a:avLst/>
          </a:prstGeom>
          <a:ln w="1587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48" name="Arc 147">
            <a:extLst>
              <a:ext uri="{FF2B5EF4-FFF2-40B4-BE49-F238E27FC236}">
                <a16:creationId xmlns:a16="http://schemas.microsoft.com/office/drawing/2014/main" id="{9CCF3C1A-5032-4D91-89A3-431332B6A34C}"/>
              </a:ext>
            </a:extLst>
          </p:cNvPr>
          <p:cNvSpPr/>
          <p:nvPr/>
        </p:nvSpPr>
        <p:spPr>
          <a:xfrm rot="7656637">
            <a:off x="9417725" y="2825469"/>
            <a:ext cx="1246080" cy="402847"/>
          </a:xfrm>
          <a:prstGeom prst="arc">
            <a:avLst/>
          </a:prstGeom>
          <a:ln w="12700">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50" name="Straight Connector 149">
            <a:extLst>
              <a:ext uri="{FF2B5EF4-FFF2-40B4-BE49-F238E27FC236}">
                <a16:creationId xmlns:a16="http://schemas.microsoft.com/office/drawing/2014/main" id="{B6310A3E-8F8B-4AC4-89DF-1A6CD3F6429A}"/>
              </a:ext>
            </a:extLst>
          </p:cNvPr>
          <p:cNvCxnSpPr>
            <a:cxnSpLocks/>
          </p:cNvCxnSpPr>
          <p:nvPr/>
        </p:nvCxnSpPr>
        <p:spPr>
          <a:xfrm flipH="1">
            <a:off x="8819268" y="2920878"/>
            <a:ext cx="808841" cy="338686"/>
          </a:xfrm>
          <a:prstGeom prst="line">
            <a:avLst/>
          </a:prstGeom>
          <a:ln w="1587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aphicFrame>
        <p:nvGraphicFramePr>
          <p:cNvPr id="153" name="Object 152">
            <a:extLst>
              <a:ext uri="{FF2B5EF4-FFF2-40B4-BE49-F238E27FC236}">
                <a16:creationId xmlns:a16="http://schemas.microsoft.com/office/drawing/2014/main" id="{FDFDF99B-87AA-4828-99E2-A47CFD6D30E5}"/>
              </a:ext>
            </a:extLst>
          </p:cNvPr>
          <p:cNvGraphicFramePr>
            <a:graphicFrameLocks noChangeAspect="1"/>
          </p:cNvGraphicFramePr>
          <p:nvPr>
            <p:extLst>
              <p:ext uri="{D42A27DB-BD31-4B8C-83A1-F6EECF244321}">
                <p14:modId xmlns:p14="http://schemas.microsoft.com/office/powerpoint/2010/main" val="440426249"/>
              </p:ext>
            </p:extLst>
          </p:nvPr>
        </p:nvGraphicFramePr>
        <p:xfrm>
          <a:off x="5309522" y="3379044"/>
          <a:ext cx="308712" cy="463069"/>
        </p:xfrm>
        <a:graphic>
          <a:graphicData uri="http://schemas.openxmlformats.org/presentationml/2006/ole">
            <mc:AlternateContent xmlns:mc="http://schemas.openxmlformats.org/markup-compatibility/2006">
              <mc:Choice xmlns:v="urn:schemas-microsoft-com:vml" Requires="v">
                <p:oleObj name="Equation" r:id="rId8" imgW="152280" imgH="228600" progId="Equation.DSMT4">
                  <p:embed/>
                </p:oleObj>
              </mc:Choice>
              <mc:Fallback>
                <p:oleObj name="Equation" r:id="rId8" imgW="152280" imgH="228600" progId="Equation.DSMT4">
                  <p:embed/>
                  <p:pic>
                    <p:nvPicPr>
                      <p:cNvPr id="140" name="Object 139">
                        <a:extLst>
                          <a:ext uri="{FF2B5EF4-FFF2-40B4-BE49-F238E27FC236}">
                            <a16:creationId xmlns:a16="http://schemas.microsoft.com/office/drawing/2014/main" id="{F8686677-A5F2-4485-95FE-E154FBE69BB0}"/>
                          </a:ext>
                        </a:extLst>
                      </p:cNvPr>
                      <p:cNvPicPr/>
                      <p:nvPr/>
                    </p:nvPicPr>
                    <p:blipFill>
                      <a:blip r:embed="rId9"/>
                      <a:stretch>
                        <a:fillRect/>
                      </a:stretch>
                    </p:blipFill>
                    <p:spPr>
                      <a:xfrm>
                        <a:off x="5309522" y="3379044"/>
                        <a:ext cx="308712" cy="463069"/>
                      </a:xfrm>
                      <a:prstGeom prst="rect">
                        <a:avLst/>
                      </a:prstGeom>
                    </p:spPr>
                  </p:pic>
                </p:oleObj>
              </mc:Fallback>
            </mc:AlternateContent>
          </a:graphicData>
        </a:graphic>
      </p:graphicFrame>
      <p:sp>
        <p:nvSpPr>
          <p:cNvPr id="154" name="Arc 153">
            <a:extLst>
              <a:ext uri="{FF2B5EF4-FFF2-40B4-BE49-F238E27FC236}">
                <a16:creationId xmlns:a16="http://schemas.microsoft.com/office/drawing/2014/main" id="{0902C173-4624-46A8-8873-230FBF67660F}"/>
              </a:ext>
            </a:extLst>
          </p:cNvPr>
          <p:cNvSpPr/>
          <p:nvPr/>
        </p:nvSpPr>
        <p:spPr>
          <a:xfrm rot="10284202">
            <a:off x="9013015" y="2757174"/>
            <a:ext cx="1084836" cy="777876"/>
          </a:xfrm>
          <a:prstGeom prst="arc">
            <a:avLst/>
          </a:prstGeom>
          <a:ln w="127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155" name="Object 154">
            <a:extLst>
              <a:ext uri="{FF2B5EF4-FFF2-40B4-BE49-F238E27FC236}">
                <a16:creationId xmlns:a16="http://schemas.microsoft.com/office/drawing/2014/main" id="{D3360C10-16A3-4CA4-BBD3-E0B55E66E767}"/>
              </a:ext>
            </a:extLst>
          </p:cNvPr>
          <p:cNvGraphicFramePr>
            <a:graphicFrameLocks noChangeAspect="1"/>
          </p:cNvGraphicFramePr>
          <p:nvPr>
            <p:extLst>
              <p:ext uri="{D42A27DB-BD31-4B8C-83A1-F6EECF244321}">
                <p14:modId xmlns:p14="http://schemas.microsoft.com/office/powerpoint/2010/main" val="2063148965"/>
              </p:ext>
            </p:extLst>
          </p:nvPr>
        </p:nvGraphicFramePr>
        <p:xfrm>
          <a:off x="5941248" y="2270927"/>
          <a:ext cx="308712" cy="463069"/>
        </p:xfrm>
        <a:graphic>
          <a:graphicData uri="http://schemas.openxmlformats.org/presentationml/2006/ole">
            <mc:AlternateContent xmlns:mc="http://schemas.openxmlformats.org/markup-compatibility/2006">
              <mc:Choice xmlns:v="urn:schemas-microsoft-com:vml" Requires="v">
                <p:oleObj name="Equation" r:id="rId12" imgW="152280" imgH="228600" progId="Equation.DSMT4">
                  <p:embed/>
                </p:oleObj>
              </mc:Choice>
              <mc:Fallback>
                <p:oleObj name="Equation" r:id="rId12" imgW="152280" imgH="228600" progId="Equation.DSMT4">
                  <p:embed/>
                  <p:pic>
                    <p:nvPicPr>
                      <p:cNvPr id="144" name="Object 143">
                        <a:extLst>
                          <a:ext uri="{FF2B5EF4-FFF2-40B4-BE49-F238E27FC236}">
                            <a16:creationId xmlns:a16="http://schemas.microsoft.com/office/drawing/2014/main" id="{F91CC426-7B3E-45FC-8403-2F860D8E8B34}"/>
                          </a:ext>
                        </a:extLst>
                      </p:cNvPr>
                      <p:cNvPicPr/>
                      <p:nvPr/>
                    </p:nvPicPr>
                    <p:blipFill>
                      <a:blip r:embed="rId13"/>
                      <a:stretch>
                        <a:fillRect/>
                      </a:stretch>
                    </p:blipFill>
                    <p:spPr>
                      <a:xfrm>
                        <a:off x="5941248" y="2270927"/>
                        <a:ext cx="308712" cy="463069"/>
                      </a:xfrm>
                      <a:prstGeom prst="rect">
                        <a:avLst/>
                      </a:prstGeom>
                    </p:spPr>
                  </p:pic>
                </p:oleObj>
              </mc:Fallback>
            </mc:AlternateContent>
          </a:graphicData>
        </a:graphic>
      </p:graphicFrame>
      <p:graphicFrame>
        <p:nvGraphicFramePr>
          <p:cNvPr id="157" name="Object 156">
            <a:extLst>
              <a:ext uri="{FF2B5EF4-FFF2-40B4-BE49-F238E27FC236}">
                <a16:creationId xmlns:a16="http://schemas.microsoft.com/office/drawing/2014/main" id="{2BE7EA15-CA1E-449B-B14C-2EA8DE784D5E}"/>
              </a:ext>
            </a:extLst>
          </p:cNvPr>
          <p:cNvGraphicFramePr>
            <a:graphicFrameLocks noChangeAspect="1"/>
          </p:cNvGraphicFramePr>
          <p:nvPr>
            <p:extLst>
              <p:ext uri="{D42A27DB-BD31-4B8C-83A1-F6EECF244321}">
                <p14:modId xmlns:p14="http://schemas.microsoft.com/office/powerpoint/2010/main" val="941020857"/>
              </p:ext>
            </p:extLst>
          </p:nvPr>
        </p:nvGraphicFramePr>
        <p:xfrm>
          <a:off x="5835889" y="3445113"/>
          <a:ext cx="333375" cy="461963"/>
        </p:xfrm>
        <a:graphic>
          <a:graphicData uri="http://schemas.openxmlformats.org/presentationml/2006/ole">
            <mc:AlternateContent xmlns:mc="http://schemas.openxmlformats.org/markup-compatibility/2006">
              <mc:Choice xmlns:v="urn:schemas-microsoft-com:vml" Requires="v">
                <p:oleObj name="Equation" r:id="rId10" imgW="164880" imgH="228600" progId="Equation.DSMT4">
                  <p:embed/>
                </p:oleObj>
              </mc:Choice>
              <mc:Fallback>
                <p:oleObj name="Equation" r:id="rId10" imgW="164880" imgH="228600" progId="Equation.DSMT4">
                  <p:embed/>
                  <p:pic>
                    <p:nvPicPr>
                      <p:cNvPr id="146" name="Object 145">
                        <a:extLst>
                          <a:ext uri="{FF2B5EF4-FFF2-40B4-BE49-F238E27FC236}">
                            <a16:creationId xmlns:a16="http://schemas.microsoft.com/office/drawing/2014/main" id="{B31312DD-FC34-458D-9748-8EBCAB979BCD}"/>
                          </a:ext>
                        </a:extLst>
                      </p:cNvPr>
                      <p:cNvPicPr/>
                      <p:nvPr/>
                    </p:nvPicPr>
                    <p:blipFill>
                      <a:blip r:embed="rId11"/>
                      <a:stretch>
                        <a:fillRect/>
                      </a:stretch>
                    </p:blipFill>
                    <p:spPr>
                      <a:xfrm>
                        <a:off x="5835889" y="3445113"/>
                        <a:ext cx="333375" cy="461963"/>
                      </a:xfrm>
                      <a:prstGeom prst="rect">
                        <a:avLst/>
                      </a:prstGeom>
                    </p:spPr>
                  </p:pic>
                </p:oleObj>
              </mc:Fallback>
            </mc:AlternateContent>
          </a:graphicData>
        </a:graphic>
      </p:graphicFrame>
      <p:cxnSp>
        <p:nvCxnSpPr>
          <p:cNvPr id="158" name="Straight Connector 157">
            <a:extLst>
              <a:ext uri="{FF2B5EF4-FFF2-40B4-BE49-F238E27FC236}">
                <a16:creationId xmlns:a16="http://schemas.microsoft.com/office/drawing/2014/main" id="{D9603F4A-760F-4C0B-B38C-44FE357AE922}"/>
              </a:ext>
            </a:extLst>
          </p:cNvPr>
          <p:cNvCxnSpPr>
            <a:cxnSpLocks/>
          </p:cNvCxnSpPr>
          <p:nvPr/>
        </p:nvCxnSpPr>
        <p:spPr>
          <a:xfrm>
            <a:off x="9657575" y="2943612"/>
            <a:ext cx="823532" cy="271575"/>
          </a:xfrm>
          <a:prstGeom prst="line">
            <a:avLst/>
          </a:prstGeom>
          <a:ln w="1587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59" name="Arc 158">
            <a:extLst>
              <a:ext uri="{FF2B5EF4-FFF2-40B4-BE49-F238E27FC236}">
                <a16:creationId xmlns:a16="http://schemas.microsoft.com/office/drawing/2014/main" id="{D022936A-2357-4397-82E2-8604D82325B3}"/>
              </a:ext>
            </a:extLst>
          </p:cNvPr>
          <p:cNvSpPr/>
          <p:nvPr/>
        </p:nvSpPr>
        <p:spPr>
          <a:xfrm rot="7656637">
            <a:off x="5668552" y="2927638"/>
            <a:ext cx="735726" cy="462255"/>
          </a:xfrm>
          <a:prstGeom prst="arc">
            <a:avLst/>
          </a:prstGeom>
          <a:ln w="12700">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60" name="Straight Connector 159">
            <a:extLst>
              <a:ext uri="{FF2B5EF4-FFF2-40B4-BE49-F238E27FC236}">
                <a16:creationId xmlns:a16="http://schemas.microsoft.com/office/drawing/2014/main" id="{9B58C09E-BD89-4402-8025-32E61BADF895}"/>
              </a:ext>
            </a:extLst>
          </p:cNvPr>
          <p:cNvCxnSpPr>
            <a:cxnSpLocks/>
          </p:cNvCxnSpPr>
          <p:nvPr/>
        </p:nvCxnSpPr>
        <p:spPr>
          <a:xfrm flipH="1">
            <a:off x="5762570" y="2864755"/>
            <a:ext cx="1276735" cy="19537"/>
          </a:xfrm>
          <a:prstGeom prst="line">
            <a:avLst/>
          </a:prstGeom>
          <a:ln w="19050"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62" name="TextBox 161">
            <a:extLst>
              <a:ext uri="{FF2B5EF4-FFF2-40B4-BE49-F238E27FC236}">
                <a16:creationId xmlns:a16="http://schemas.microsoft.com/office/drawing/2014/main" id="{043C80F8-39E8-4F2A-8771-8C8D745BB77A}"/>
              </a:ext>
            </a:extLst>
          </p:cNvPr>
          <p:cNvSpPr txBox="1"/>
          <p:nvPr/>
        </p:nvSpPr>
        <p:spPr>
          <a:xfrm>
            <a:off x="4234832" y="4117256"/>
            <a:ext cx="3214213" cy="1846659"/>
          </a:xfrm>
          <a:prstGeom prst="rect">
            <a:avLst/>
          </a:prstGeom>
          <a:noFill/>
        </p:spPr>
        <p:txBody>
          <a:bodyPr wrap="none" rtlCol="0">
            <a:spAutoFit/>
          </a:bodyPr>
          <a:lstStyle/>
          <a:p>
            <a:r>
              <a:rPr lang="en-US" sz="1600" dirty="0"/>
              <a:t>If we tilt the incident ray a little</a:t>
            </a:r>
          </a:p>
          <a:p>
            <a:r>
              <a:rPr lang="en-US" sz="1600" dirty="0"/>
              <a:t>more, eventually the transmitted</a:t>
            </a:r>
          </a:p>
          <a:p>
            <a:r>
              <a:rPr lang="en-US" sz="1600" dirty="0"/>
              <a:t>ray will make a 90</a:t>
            </a:r>
            <a:r>
              <a:rPr lang="en-US" sz="1600" baseline="30000" dirty="0"/>
              <a:t>⁰</a:t>
            </a:r>
            <a:r>
              <a:rPr lang="en-US" sz="1600" dirty="0"/>
              <a:t> angle with the </a:t>
            </a:r>
          </a:p>
          <a:p>
            <a:r>
              <a:rPr lang="en-US" sz="1600" dirty="0"/>
              <a:t>normal.  This angle of incidence </a:t>
            </a:r>
          </a:p>
          <a:p>
            <a:r>
              <a:rPr lang="en-US" sz="1600" dirty="0"/>
              <a:t>is called the </a:t>
            </a:r>
            <a:r>
              <a:rPr lang="en-US" sz="1600" i="1" dirty="0"/>
              <a:t>critical angle</a:t>
            </a:r>
            <a:r>
              <a:rPr lang="en-US" sz="1600" dirty="0"/>
              <a:t>, </a:t>
            </a:r>
            <a:r>
              <a:rPr lang="el-GR" sz="1600" dirty="0"/>
              <a:t>ϴ</a:t>
            </a:r>
            <a:r>
              <a:rPr lang="en-US" sz="1600" baseline="-25000" dirty="0"/>
              <a:t>c</a:t>
            </a:r>
            <a:r>
              <a:rPr lang="en-US" sz="1600" dirty="0"/>
              <a:t>.  What </a:t>
            </a:r>
          </a:p>
          <a:p>
            <a:r>
              <a:rPr lang="en-US" sz="1600" dirty="0"/>
              <a:t>happens if we tilt the incident ray </a:t>
            </a:r>
          </a:p>
          <a:p>
            <a:r>
              <a:rPr lang="en-US" sz="1600" i="1" dirty="0"/>
              <a:t>past</a:t>
            </a:r>
            <a:r>
              <a:rPr lang="en-US" sz="1600" dirty="0"/>
              <a:t> the critical angle?</a:t>
            </a:r>
          </a:p>
        </p:txBody>
      </p:sp>
      <p:sp>
        <p:nvSpPr>
          <p:cNvPr id="171" name="TextBox 170">
            <a:extLst>
              <a:ext uri="{FF2B5EF4-FFF2-40B4-BE49-F238E27FC236}">
                <a16:creationId xmlns:a16="http://schemas.microsoft.com/office/drawing/2014/main" id="{1F1C1B3F-7A1C-41BB-92B0-49649F660E07}"/>
              </a:ext>
            </a:extLst>
          </p:cNvPr>
          <p:cNvSpPr txBox="1"/>
          <p:nvPr/>
        </p:nvSpPr>
        <p:spPr>
          <a:xfrm>
            <a:off x="8215115" y="4111228"/>
            <a:ext cx="3801293" cy="1077218"/>
          </a:xfrm>
          <a:prstGeom prst="rect">
            <a:avLst/>
          </a:prstGeom>
          <a:noFill/>
        </p:spPr>
        <p:txBody>
          <a:bodyPr wrap="square" rtlCol="0">
            <a:spAutoFit/>
          </a:bodyPr>
          <a:lstStyle/>
          <a:p>
            <a:r>
              <a:rPr lang="en-US" sz="1600" dirty="0"/>
              <a:t>Then there will be no transmitted ray, and we’ll </a:t>
            </a:r>
            <a:r>
              <a:rPr lang="en-US" sz="1600" i="1" dirty="0"/>
              <a:t>only</a:t>
            </a:r>
            <a:r>
              <a:rPr lang="en-US" sz="1600" dirty="0"/>
              <a:t> have reflection.  This is called </a:t>
            </a:r>
            <a:r>
              <a:rPr lang="en-US" sz="1600" b="1" i="1" dirty="0"/>
              <a:t>total internal reflection</a:t>
            </a:r>
            <a:r>
              <a:rPr lang="en-US" sz="1600" dirty="0"/>
              <a:t>, and is what makes fiber optic cables useful, for instance.</a:t>
            </a:r>
          </a:p>
        </p:txBody>
      </p:sp>
      <p:pic>
        <p:nvPicPr>
          <p:cNvPr id="172" name="Picture 171">
            <a:extLst>
              <a:ext uri="{FF2B5EF4-FFF2-40B4-BE49-F238E27FC236}">
                <a16:creationId xmlns:a16="http://schemas.microsoft.com/office/drawing/2014/main" id="{3BC12289-AC7F-4D3C-9D35-237FC3444E73}"/>
              </a:ext>
            </a:extLst>
          </p:cNvPr>
          <p:cNvPicPr>
            <a:picLocks noChangeAspect="1"/>
          </p:cNvPicPr>
          <p:nvPr/>
        </p:nvPicPr>
        <p:blipFill>
          <a:blip r:embed="rId14"/>
          <a:stretch>
            <a:fillRect/>
          </a:stretch>
        </p:blipFill>
        <p:spPr>
          <a:xfrm>
            <a:off x="8259858" y="5257796"/>
            <a:ext cx="2264062" cy="1392891"/>
          </a:xfrm>
          <a:prstGeom prst="rect">
            <a:avLst/>
          </a:prstGeom>
        </p:spPr>
      </p:pic>
    </p:spTree>
    <p:extLst>
      <p:ext uri="{BB962C8B-B14F-4D97-AF65-F5344CB8AC3E}">
        <p14:creationId xmlns:p14="http://schemas.microsoft.com/office/powerpoint/2010/main" val="3103953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4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16"/>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2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132"/>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119"/>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128"/>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131"/>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133"/>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42"/>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43"/>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136"/>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143"/>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153"/>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47"/>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nodeType="clickEffect">
                                  <p:stCondLst>
                                    <p:cond delay="0"/>
                                  </p:stCondLst>
                                  <p:childTnLst>
                                    <p:set>
                                      <p:cBhvr>
                                        <p:cTn id="126" dur="1" fill="hold">
                                          <p:stCondLst>
                                            <p:cond delay="0"/>
                                          </p:stCondLst>
                                        </p:cTn>
                                        <p:tgtEl>
                                          <p:spTgt spid="46"/>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nodeType="clickEffect">
                                  <p:stCondLst>
                                    <p:cond delay="0"/>
                                  </p:stCondLst>
                                  <p:childTnLst>
                                    <p:set>
                                      <p:cBhvr>
                                        <p:cTn id="130" dur="1" fill="hold">
                                          <p:stCondLst>
                                            <p:cond delay="0"/>
                                          </p:stCondLst>
                                        </p:cTn>
                                        <p:tgtEl>
                                          <p:spTgt spid="45"/>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nodeType="clickEffect">
                                  <p:stCondLst>
                                    <p:cond delay="0"/>
                                  </p:stCondLst>
                                  <p:childTnLst>
                                    <p:set>
                                      <p:cBhvr>
                                        <p:cTn id="134" dur="1" fill="hold">
                                          <p:stCondLst>
                                            <p:cond delay="0"/>
                                          </p:stCondLst>
                                        </p:cTn>
                                        <p:tgtEl>
                                          <p:spTgt spid="44"/>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nodeType="clickEffect">
                                  <p:stCondLst>
                                    <p:cond delay="0"/>
                                  </p:stCondLst>
                                  <p:childTnLst>
                                    <p:set>
                                      <p:cBhvr>
                                        <p:cTn id="138" dur="1" fill="hold">
                                          <p:stCondLst>
                                            <p:cond delay="0"/>
                                          </p:stCondLst>
                                        </p:cTn>
                                        <p:tgtEl>
                                          <p:spTgt spid="52"/>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nodeType="clickEffect">
                                  <p:stCondLst>
                                    <p:cond delay="0"/>
                                  </p:stCondLst>
                                  <p:childTnLst>
                                    <p:set>
                                      <p:cBhvr>
                                        <p:cTn id="142" dur="1" fill="hold">
                                          <p:stCondLst>
                                            <p:cond delay="0"/>
                                          </p:stCondLst>
                                        </p:cTn>
                                        <p:tgtEl>
                                          <p:spTgt spid="48"/>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nodeType="clickEffect">
                                  <p:stCondLst>
                                    <p:cond delay="0"/>
                                  </p:stCondLst>
                                  <p:childTnLst>
                                    <p:set>
                                      <p:cBhvr>
                                        <p:cTn id="146" dur="1" fill="hold">
                                          <p:stCondLst>
                                            <p:cond delay="0"/>
                                          </p:stCondLst>
                                        </p:cTn>
                                        <p:tgtEl>
                                          <p:spTgt spid="53"/>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nodeType="clickEffect">
                                  <p:stCondLst>
                                    <p:cond delay="0"/>
                                  </p:stCondLst>
                                  <p:childTnLst>
                                    <p:set>
                                      <p:cBhvr>
                                        <p:cTn id="150" dur="1" fill="hold">
                                          <p:stCondLst>
                                            <p:cond delay="0"/>
                                          </p:stCondLst>
                                        </p:cTn>
                                        <p:tgtEl>
                                          <p:spTgt spid="49"/>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ntr" presetSubtype="0" fill="hold" nodeType="clickEffect">
                                  <p:stCondLst>
                                    <p:cond delay="0"/>
                                  </p:stCondLst>
                                  <p:childTnLst>
                                    <p:set>
                                      <p:cBhvr>
                                        <p:cTn id="154" dur="1" fill="hold">
                                          <p:stCondLst>
                                            <p:cond delay="0"/>
                                          </p:stCondLst>
                                        </p:cTn>
                                        <p:tgtEl>
                                          <p:spTgt spid="54"/>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1" presetClass="entr" presetSubtype="0" fill="hold" nodeType="clickEffect">
                                  <p:stCondLst>
                                    <p:cond delay="0"/>
                                  </p:stCondLst>
                                  <p:childTnLst>
                                    <p:set>
                                      <p:cBhvr>
                                        <p:cTn id="158" dur="1" fill="hold">
                                          <p:stCondLst>
                                            <p:cond delay="0"/>
                                          </p:stCondLst>
                                        </p:cTn>
                                        <p:tgtEl>
                                          <p:spTgt spid="50"/>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nodeType="clickEffect">
                                  <p:stCondLst>
                                    <p:cond delay="0"/>
                                  </p:stCondLst>
                                  <p:childTnLst>
                                    <p:set>
                                      <p:cBhvr>
                                        <p:cTn id="162" dur="1" fill="hold">
                                          <p:stCondLst>
                                            <p:cond delay="0"/>
                                          </p:stCondLst>
                                        </p:cTn>
                                        <p:tgtEl>
                                          <p:spTgt spid="55"/>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nodeType="clickEffect">
                                  <p:stCondLst>
                                    <p:cond delay="0"/>
                                  </p:stCondLst>
                                  <p:childTnLst>
                                    <p:set>
                                      <p:cBhvr>
                                        <p:cTn id="166" dur="1" fill="hold">
                                          <p:stCondLst>
                                            <p:cond delay="0"/>
                                          </p:stCondLst>
                                        </p:cTn>
                                        <p:tgtEl>
                                          <p:spTgt spid="51"/>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nodeType="clickEffect">
                                  <p:stCondLst>
                                    <p:cond delay="0"/>
                                  </p:stCondLst>
                                  <p:childTnLst>
                                    <p:set>
                                      <p:cBhvr>
                                        <p:cTn id="170" dur="1" fill="hold">
                                          <p:stCondLst>
                                            <p:cond delay="0"/>
                                          </p:stCondLst>
                                        </p:cTn>
                                        <p:tgtEl>
                                          <p:spTgt spid="147"/>
                                        </p:tgtEl>
                                        <p:attrNameLst>
                                          <p:attrName>style.visibility</p:attrName>
                                        </p:attrNameLst>
                                      </p:cBhvr>
                                      <p:to>
                                        <p:strVal val="visible"/>
                                      </p:to>
                                    </p:set>
                                  </p:childTnLst>
                                </p:cTn>
                              </p:par>
                            </p:childTnLst>
                          </p:cTn>
                        </p:par>
                      </p:childTnLst>
                    </p:cTn>
                  </p:par>
                  <p:par>
                    <p:cTn id="171" fill="hold">
                      <p:stCondLst>
                        <p:cond delay="indefinite"/>
                      </p:stCondLst>
                      <p:childTnLst>
                        <p:par>
                          <p:cTn id="172" fill="hold">
                            <p:stCondLst>
                              <p:cond delay="0"/>
                            </p:stCondLst>
                            <p:childTnLst>
                              <p:par>
                                <p:cTn id="173" presetID="1" presetClass="entr" presetSubtype="0" fill="hold" grpId="0" nodeType="clickEffect">
                                  <p:stCondLst>
                                    <p:cond delay="0"/>
                                  </p:stCondLst>
                                  <p:childTnLst>
                                    <p:set>
                                      <p:cBhvr>
                                        <p:cTn id="174" dur="1" fill="hold">
                                          <p:stCondLst>
                                            <p:cond delay="0"/>
                                          </p:stCondLst>
                                        </p:cTn>
                                        <p:tgtEl>
                                          <p:spTgt spid="159"/>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ntr" presetSubtype="0" fill="hold" nodeType="clickEffect">
                                  <p:stCondLst>
                                    <p:cond delay="0"/>
                                  </p:stCondLst>
                                  <p:childTnLst>
                                    <p:set>
                                      <p:cBhvr>
                                        <p:cTn id="178" dur="1" fill="hold">
                                          <p:stCondLst>
                                            <p:cond delay="0"/>
                                          </p:stCondLst>
                                        </p:cTn>
                                        <p:tgtEl>
                                          <p:spTgt spid="157"/>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nodeType="clickEffect">
                                  <p:stCondLst>
                                    <p:cond delay="0"/>
                                  </p:stCondLst>
                                  <p:childTnLst>
                                    <p:set>
                                      <p:cBhvr>
                                        <p:cTn id="182" dur="1" fill="hold">
                                          <p:stCondLst>
                                            <p:cond delay="0"/>
                                          </p:stCondLst>
                                        </p:cTn>
                                        <p:tgtEl>
                                          <p:spTgt spid="160"/>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ntr" presetSubtype="0" fill="hold" grpId="0" nodeType="clickEffect">
                                  <p:stCondLst>
                                    <p:cond delay="0"/>
                                  </p:stCondLst>
                                  <p:childTnLst>
                                    <p:set>
                                      <p:cBhvr>
                                        <p:cTn id="186" dur="1" fill="hold">
                                          <p:stCondLst>
                                            <p:cond delay="0"/>
                                          </p:stCondLst>
                                        </p:cTn>
                                        <p:tgtEl>
                                          <p:spTgt spid="145"/>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ntr" presetSubtype="0" fill="hold" nodeType="clickEffect">
                                  <p:stCondLst>
                                    <p:cond delay="0"/>
                                  </p:stCondLst>
                                  <p:childTnLst>
                                    <p:set>
                                      <p:cBhvr>
                                        <p:cTn id="190" dur="1" fill="hold">
                                          <p:stCondLst>
                                            <p:cond delay="0"/>
                                          </p:stCondLst>
                                        </p:cTn>
                                        <p:tgtEl>
                                          <p:spTgt spid="155"/>
                                        </p:tgtEl>
                                        <p:attrNameLst>
                                          <p:attrName>style.visibility</p:attrName>
                                        </p:attrNameLst>
                                      </p:cBhvr>
                                      <p:to>
                                        <p:strVal val="visible"/>
                                      </p:to>
                                    </p:set>
                                  </p:childTnLst>
                                </p:cTn>
                              </p:par>
                            </p:childTnLst>
                          </p:cTn>
                        </p:par>
                      </p:childTnLst>
                    </p:cTn>
                  </p:par>
                  <p:par>
                    <p:cTn id="191" fill="hold">
                      <p:stCondLst>
                        <p:cond delay="indefinite"/>
                      </p:stCondLst>
                      <p:childTnLst>
                        <p:par>
                          <p:cTn id="192" fill="hold">
                            <p:stCondLst>
                              <p:cond delay="0"/>
                            </p:stCondLst>
                            <p:childTnLst>
                              <p:par>
                                <p:cTn id="193" presetID="1" presetClass="entr" presetSubtype="0" fill="hold" grpId="0" nodeType="clickEffect">
                                  <p:stCondLst>
                                    <p:cond delay="0"/>
                                  </p:stCondLst>
                                  <p:childTnLst>
                                    <p:set>
                                      <p:cBhvr>
                                        <p:cTn id="194" dur="1" fill="hold">
                                          <p:stCondLst>
                                            <p:cond delay="0"/>
                                          </p:stCondLst>
                                        </p:cTn>
                                        <p:tgtEl>
                                          <p:spTgt spid="162"/>
                                        </p:tgtEl>
                                        <p:attrNameLst>
                                          <p:attrName>style.visibility</p:attrName>
                                        </p:attrNameLst>
                                      </p:cBhvr>
                                      <p:to>
                                        <p:strVal val="visible"/>
                                      </p:to>
                                    </p:set>
                                  </p:childTnLst>
                                </p:cTn>
                              </p:par>
                            </p:childTnLst>
                          </p:cTn>
                        </p:par>
                      </p:childTnLst>
                    </p:cTn>
                  </p:par>
                  <p:par>
                    <p:cTn id="195" fill="hold">
                      <p:stCondLst>
                        <p:cond delay="indefinite"/>
                      </p:stCondLst>
                      <p:childTnLst>
                        <p:par>
                          <p:cTn id="196" fill="hold">
                            <p:stCondLst>
                              <p:cond delay="0"/>
                            </p:stCondLst>
                            <p:childTnLst>
                              <p:par>
                                <p:cTn id="197" presetID="1" presetClass="entr" presetSubtype="0" fill="hold" nodeType="clickEffect">
                                  <p:stCondLst>
                                    <p:cond delay="0"/>
                                  </p:stCondLst>
                                  <p:childTnLst>
                                    <p:set>
                                      <p:cBhvr>
                                        <p:cTn id="198" dur="1" fill="hold">
                                          <p:stCondLst>
                                            <p:cond delay="0"/>
                                          </p:stCondLst>
                                        </p:cTn>
                                        <p:tgtEl>
                                          <p:spTgt spid="72"/>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ntr" presetSubtype="0" fill="hold" nodeType="clickEffect">
                                  <p:stCondLst>
                                    <p:cond delay="0"/>
                                  </p:stCondLst>
                                  <p:childTnLst>
                                    <p:set>
                                      <p:cBhvr>
                                        <p:cTn id="202" dur="1" fill="hold">
                                          <p:stCondLst>
                                            <p:cond delay="0"/>
                                          </p:stCondLst>
                                        </p:cTn>
                                        <p:tgtEl>
                                          <p:spTgt spid="73"/>
                                        </p:tgtEl>
                                        <p:attrNameLst>
                                          <p:attrName>style.visibility</p:attrName>
                                        </p:attrNameLst>
                                      </p:cBhvr>
                                      <p:to>
                                        <p:strVal val="visible"/>
                                      </p:to>
                                    </p:set>
                                  </p:childTnLst>
                                </p:cTn>
                              </p:par>
                            </p:childTnLst>
                          </p:cTn>
                        </p:par>
                      </p:childTnLst>
                    </p:cTn>
                  </p:par>
                  <p:par>
                    <p:cTn id="203" fill="hold">
                      <p:stCondLst>
                        <p:cond delay="indefinite"/>
                      </p:stCondLst>
                      <p:childTnLst>
                        <p:par>
                          <p:cTn id="204" fill="hold">
                            <p:stCondLst>
                              <p:cond delay="0"/>
                            </p:stCondLst>
                            <p:childTnLst>
                              <p:par>
                                <p:cTn id="205" presetID="1" presetClass="entr" presetSubtype="0" fill="hold" nodeType="clickEffect">
                                  <p:stCondLst>
                                    <p:cond delay="0"/>
                                  </p:stCondLst>
                                  <p:childTnLst>
                                    <p:set>
                                      <p:cBhvr>
                                        <p:cTn id="206" dur="1" fill="hold">
                                          <p:stCondLst>
                                            <p:cond delay="0"/>
                                          </p:stCondLst>
                                        </p:cTn>
                                        <p:tgtEl>
                                          <p:spTgt spid="150"/>
                                        </p:tgtEl>
                                        <p:attrNameLst>
                                          <p:attrName>style.visibility</p:attrName>
                                        </p:attrNameLst>
                                      </p:cBhvr>
                                      <p:to>
                                        <p:strVal val="visible"/>
                                      </p:to>
                                    </p:set>
                                  </p:childTnLst>
                                </p:cTn>
                              </p:par>
                            </p:childTnLst>
                          </p:cTn>
                        </p:par>
                      </p:childTnLst>
                    </p:cTn>
                  </p:par>
                  <p:par>
                    <p:cTn id="207" fill="hold">
                      <p:stCondLst>
                        <p:cond delay="indefinite"/>
                      </p:stCondLst>
                      <p:childTnLst>
                        <p:par>
                          <p:cTn id="208" fill="hold">
                            <p:stCondLst>
                              <p:cond delay="0"/>
                            </p:stCondLst>
                            <p:childTnLst>
                              <p:par>
                                <p:cTn id="209" presetID="1" presetClass="entr" presetSubtype="0" fill="hold" grpId="0" nodeType="clickEffect">
                                  <p:stCondLst>
                                    <p:cond delay="0"/>
                                  </p:stCondLst>
                                  <p:childTnLst>
                                    <p:set>
                                      <p:cBhvr>
                                        <p:cTn id="210" dur="1" fill="hold">
                                          <p:stCondLst>
                                            <p:cond delay="0"/>
                                          </p:stCondLst>
                                        </p:cTn>
                                        <p:tgtEl>
                                          <p:spTgt spid="154"/>
                                        </p:tgtEl>
                                        <p:attrNameLst>
                                          <p:attrName>style.visibility</p:attrName>
                                        </p:attrNameLst>
                                      </p:cBhvr>
                                      <p:to>
                                        <p:strVal val="visible"/>
                                      </p:to>
                                    </p:set>
                                  </p:childTnLst>
                                </p:cTn>
                              </p:par>
                            </p:childTnLst>
                          </p:cTn>
                        </p:par>
                      </p:childTnLst>
                    </p:cTn>
                  </p:par>
                  <p:par>
                    <p:cTn id="211" fill="hold">
                      <p:stCondLst>
                        <p:cond delay="indefinite"/>
                      </p:stCondLst>
                      <p:childTnLst>
                        <p:par>
                          <p:cTn id="212" fill="hold">
                            <p:stCondLst>
                              <p:cond delay="0"/>
                            </p:stCondLst>
                            <p:childTnLst>
                              <p:par>
                                <p:cTn id="213" presetID="1" presetClass="entr" presetSubtype="0" fill="hold" nodeType="clickEffect">
                                  <p:stCondLst>
                                    <p:cond delay="0"/>
                                  </p:stCondLst>
                                  <p:childTnLst>
                                    <p:set>
                                      <p:cBhvr>
                                        <p:cTn id="214" dur="1" fill="hold">
                                          <p:stCondLst>
                                            <p:cond delay="0"/>
                                          </p:stCondLst>
                                        </p:cTn>
                                        <p:tgtEl>
                                          <p:spTgt spid="140"/>
                                        </p:tgtEl>
                                        <p:attrNameLst>
                                          <p:attrName>style.visibility</p:attrName>
                                        </p:attrNameLst>
                                      </p:cBhvr>
                                      <p:to>
                                        <p:strVal val="visible"/>
                                      </p:to>
                                    </p:set>
                                  </p:childTnLst>
                                </p:cTn>
                              </p:par>
                            </p:childTnLst>
                          </p:cTn>
                        </p:par>
                      </p:childTnLst>
                    </p:cTn>
                  </p:par>
                  <p:par>
                    <p:cTn id="215" fill="hold">
                      <p:stCondLst>
                        <p:cond delay="indefinite"/>
                      </p:stCondLst>
                      <p:childTnLst>
                        <p:par>
                          <p:cTn id="216" fill="hold">
                            <p:stCondLst>
                              <p:cond delay="0"/>
                            </p:stCondLst>
                            <p:childTnLst>
                              <p:par>
                                <p:cTn id="217" presetID="1" presetClass="entr" presetSubtype="0" fill="hold" nodeType="clickEffect">
                                  <p:stCondLst>
                                    <p:cond delay="0"/>
                                  </p:stCondLst>
                                  <p:childTnLst>
                                    <p:set>
                                      <p:cBhvr>
                                        <p:cTn id="218" dur="1" fill="hold">
                                          <p:stCondLst>
                                            <p:cond delay="0"/>
                                          </p:stCondLst>
                                        </p:cTn>
                                        <p:tgtEl>
                                          <p:spTgt spid="77"/>
                                        </p:tgtEl>
                                        <p:attrNameLst>
                                          <p:attrName>style.visibility</p:attrName>
                                        </p:attrNameLst>
                                      </p:cBhvr>
                                      <p:to>
                                        <p:strVal val="visible"/>
                                      </p:to>
                                    </p:set>
                                  </p:childTnLst>
                                </p:cTn>
                              </p:par>
                            </p:childTnLst>
                          </p:cTn>
                        </p:par>
                      </p:childTnLst>
                    </p:cTn>
                  </p:par>
                  <p:par>
                    <p:cTn id="219" fill="hold">
                      <p:stCondLst>
                        <p:cond delay="indefinite"/>
                      </p:stCondLst>
                      <p:childTnLst>
                        <p:par>
                          <p:cTn id="220" fill="hold">
                            <p:stCondLst>
                              <p:cond delay="0"/>
                            </p:stCondLst>
                            <p:childTnLst>
                              <p:par>
                                <p:cTn id="221" presetID="1" presetClass="entr" presetSubtype="0" fill="hold" nodeType="clickEffect">
                                  <p:stCondLst>
                                    <p:cond delay="0"/>
                                  </p:stCondLst>
                                  <p:childTnLst>
                                    <p:set>
                                      <p:cBhvr>
                                        <p:cTn id="222" dur="1" fill="hold">
                                          <p:stCondLst>
                                            <p:cond delay="0"/>
                                          </p:stCondLst>
                                        </p:cTn>
                                        <p:tgtEl>
                                          <p:spTgt spid="76"/>
                                        </p:tgtEl>
                                        <p:attrNameLst>
                                          <p:attrName>style.visibility</p:attrName>
                                        </p:attrNameLst>
                                      </p:cBhvr>
                                      <p:to>
                                        <p:strVal val="visible"/>
                                      </p:to>
                                    </p:set>
                                  </p:childTnLst>
                                </p:cTn>
                              </p:par>
                            </p:childTnLst>
                          </p:cTn>
                        </p:par>
                      </p:childTnLst>
                    </p:cTn>
                  </p:par>
                  <p:par>
                    <p:cTn id="223" fill="hold">
                      <p:stCondLst>
                        <p:cond delay="indefinite"/>
                      </p:stCondLst>
                      <p:childTnLst>
                        <p:par>
                          <p:cTn id="224" fill="hold">
                            <p:stCondLst>
                              <p:cond delay="0"/>
                            </p:stCondLst>
                            <p:childTnLst>
                              <p:par>
                                <p:cTn id="225" presetID="1" presetClass="entr" presetSubtype="0" fill="hold" nodeType="clickEffect">
                                  <p:stCondLst>
                                    <p:cond delay="0"/>
                                  </p:stCondLst>
                                  <p:childTnLst>
                                    <p:set>
                                      <p:cBhvr>
                                        <p:cTn id="226" dur="1" fill="hold">
                                          <p:stCondLst>
                                            <p:cond delay="0"/>
                                          </p:stCondLst>
                                        </p:cTn>
                                        <p:tgtEl>
                                          <p:spTgt spid="75"/>
                                        </p:tgtEl>
                                        <p:attrNameLst>
                                          <p:attrName>style.visibility</p:attrName>
                                        </p:attrNameLst>
                                      </p:cBhvr>
                                      <p:to>
                                        <p:strVal val="visible"/>
                                      </p:to>
                                    </p:set>
                                  </p:childTnLst>
                                </p:cTn>
                              </p:par>
                            </p:childTnLst>
                          </p:cTn>
                        </p:par>
                      </p:childTnLst>
                    </p:cTn>
                  </p:par>
                  <p:par>
                    <p:cTn id="227" fill="hold">
                      <p:stCondLst>
                        <p:cond delay="indefinite"/>
                      </p:stCondLst>
                      <p:childTnLst>
                        <p:par>
                          <p:cTn id="228" fill="hold">
                            <p:stCondLst>
                              <p:cond delay="0"/>
                            </p:stCondLst>
                            <p:childTnLst>
                              <p:par>
                                <p:cTn id="229" presetID="1" presetClass="entr" presetSubtype="0" fill="hold" nodeType="clickEffect">
                                  <p:stCondLst>
                                    <p:cond delay="0"/>
                                  </p:stCondLst>
                                  <p:childTnLst>
                                    <p:set>
                                      <p:cBhvr>
                                        <p:cTn id="230" dur="1" fill="hold">
                                          <p:stCondLst>
                                            <p:cond delay="0"/>
                                          </p:stCondLst>
                                        </p:cTn>
                                        <p:tgtEl>
                                          <p:spTgt spid="74"/>
                                        </p:tgtEl>
                                        <p:attrNameLst>
                                          <p:attrName>style.visibility</p:attrName>
                                        </p:attrNameLst>
                                      </p:cBhvr>
                                      <p:to>
                                        <p:strVal val="visible"/>
                                      </p:to>
                                    </p:set>
                                  </p:childTnLst>
                                </p:cTn>
                              </p:par>
                            </p:childTnLst>
                          </p:cTn>
                        </p:par>
                      </p:childTnLst>
                    </p:cTn>
                  </p:par>
                  <p:par>
                    <p:cTn id="231" fill="hold">
                      <p:stCondLst>
                        <p:cond delay="indefinite"/>
                      </p:stCondLst>
                      <p:childTnLst>
                        <p:par>
                          <p:cTn id="232" fill="hold">
                            <p:stCondLst>
                              <p:cond delay="0"/>
                            </p:stCondLst>
                            <p:childTnLst>
                              <p:par>
                                <p:cTn id="233" presetID="1" presetClass="entr" presetSubtype="0" fill="hold" nodeType="clickEffect">
                                  <p:stCondLst>
                                    <p:cond delay="0"/>
                                  </p:stCondLst>
                                  <p:childTnLst>
                                    <p:set>
                                      <p:cBhvr>
                                        <p:cTn id="234" dur="1" fill="hold">
                                          <p:stCondLst>
                                            <p:cond delay="0"/>
                                          </p:stCondLst>
                                        </p:cTn>
                                        <p:tgtEl>
                                          <p:spTgt spid="82"/>
                                        </p:tgtEl>
                                        <p:attrNameLst>
                                          <p:attrName>style.visibility</p:attrName>
                                        </p:attrNameLst>
                                      </p:cBhvr>
                                      <p:to>
                                        <p:strVal val="visible"/>
                                      </p:to>
                                    </p:set>
                                  </p:childTnLst>
                                </p:cTn>
                              </p:par>
                            </p:childTnLst>
                          </p:cTn>
                        </p:par>
                      </p:childTnLst>
                    </p:cTn>
                  </p:par>
                  <p:par>
                    <p:cTn id="235" fill="hold">
                      <p:stCondLst>
                        <p:cond delay="indefinite"/>
                      </p:stCondLst>
                      <p:childTnLst>
                        <p:par>
                          <p:cTn id="236" fill="hold">
                            <p:stCondLst>
                              <p:cond delay="0"/>
                            </p:stCondLst>
                            <p:childTnLst>
                              <p:par>
                                <p:cTn id="237" presetID="1" presetClass="entr" presetSubtype="0" fill="hold" nodeType="clickEffect">
                                  <p:stCondLst>
                                    <p:cond delay="0"/>
                                  </p:stCondLst>
                                  <p:childTnLst>
                                    <p:set>
                                      <p:cBhvr>
                                        <p:cTn id="238" dur="1" fill="hold">
                                          <p:stCondLst>
                                            <p:cond delay="0"/>
                                          </p:stCondLst>
                                        </p:cTn>
                                        <p:tgtEl>
                                          <p:spTgt spid="83"/>
                                        </p:tgtEl>
                                        <p:attrNameLst>
                                          <p:attrName>style.visibility</p:attrName>
                                        </p:attrNameLst>
                                      </p:cBhvr>
                                      <p:to>
                                        <p:strVal val="visible"/>
                                      </p:to>
                                    </p:set>
                                  </p:childTnLst>
                                </p:cTn>
                              </p:par>
                            </p:childTnLst>
                          </p:cTn>
                        </p:par>
                      </p:childTnLst>
                    </p:cTn>
                  </p:par>
                  <p:par>
                    <p:cTn id="239" fill="hold">
                      <p:stCondLst>
                        <p:cond delay="indefinite"/>
                      </p:stCondLst>
                      <p:childTnLst>
                        <p:par>
                          <p:cTn id="240" fill="hold">
                            <p:stCondLst>
                              <p:cond delay="0"/>
                            </p:stCondLst>
                            <p:childTnLst>
                              <p:par>
                                <p:cTn id="241" presetID="1" presetClass="entr" presetSubtype="0" fill="hold" nodeType="clickEffect">
                                  <p:stCondLst>
                                    <p:cond delay="0"/>
                                  </p:stCondLst>
                                  <p:childTnLst>
                                    <p:set>
                                      <p:cBhvr>
                                        <p:cTn id="242" dur="1" fill="hold">
                                          <p:stCondLst>
                                            <p:cond delay="0"/>
                                          </p:stCondLst>
                                        </p:cTn>
                                        <p:tgtEl>
                                          <p:spTgt spid="85"/>
                                        </p:tgtEl>
                                        <p:attrNameLst>
                                          <p:attrName>style.visibility</p:attrName>
                                        </p:attrNameLst>
                                      </p:cBhvr>
                                      <p:to>
                                        <p:strVal val="visible"/>
                                      </p:to>
                                    </p:set>
                                  </p:childTnLst>
                                </p:cTn>
                              </p:par>
                            </p:childTnLst>
                          </p:cTn>
                        </p:par>
                      </p:childTnLst>
                    </p:cTn>
                  </p:par>
                  <p:par>
                    <p:cTn id="243" fill="hold">
                      <p:stCondLst>
                        <p:cond delay="indefinite"/>
                      </p:stCondLst>
                      <p:childTnLst>
                        <p:par>
                          <p:cTn id="244" fill="hold">
                            <p:stCondLst>
                              <p:cond delay="0"/>
                            </p:stCondLst>
                            <p:childTnLst>
                              <p:par>
                                <p:cTn id="245" presetID="1" presetClass="entr" presetSubtype="0" fill="hold" nodeType="clickEffect">
                                  <p:stCondLst>
                                    <p:cond delay="0"/>
                                  </p:stCondLst>
                                  <p:childTnLst>
                                    <p:set>
                                      <p:cBhvr>
                                        <p:cTn id="246" dur="1" fill="hold">
                                          <p:stCondLst>
                                            <p:cond delay="0"/>
                                          </p:stCondLst>
                                        </p:cTn>
                                        <p:tgtEl>
                                          <p:spTgt spid="84"/>
                                        </p:tgtEl>
                                        <p:attrNameLst>
                                          <p:attrName>style.visibility</p:attrName>
                                        </p:attrNameLst>
                                      </p:cBhvr>
                                      <p:to>
                                        <p:strVal val="visible"/>
                                      </p:to>
                                    </p:set>
                                  </p:childTnLst>
                                </p:cTn>
                              </p:par>
                            </p:childTnLst>
                          </p:cTn>
                        </p:par>
                      </p:childTnLst>
                    </p:cTn>
                  </p:par>
                  <p:par>
                    <p:cTn id="247" fill="hold">
                      <p:stCondLst>
                        <p:cond delay="indefinite"/>
                      </p:stCondLst>
                      <p:childTnLst>
                        <p:par>
                          <p:cTn id="248" fill="hold">
                            <p:stCondLst>
                              <p:cond delay="0"/>
                            </p:stCondLst>
                            <p:childTnLst>
                              <p:par>
                                <p:cTn id="249" presetID="1" presetClass="entr" presetSubtype="0" fill="hold" nodeType="clickEffect">
                                  <p:stCondLst>
                                    <p:cond delay="0"/>
                                  </p:stCondLst>
                                  <p:childTnLst>
                                    <p:set>
                                      <p:cBhvr>
                                        <p:cTn id="250" dur="1" fill="hold">
                                          <p:stCondLst>
                                            <p:cond delay="0"/>
                                          </p:stCondLst>
                                        </p:cTn>
                                        <p:tgtEl>
                                          <p:spTgt spid="158"/>
                                        </p:tgtEl>
                                        <p:attrNameLst>
                                          <p:attrName>style.visibility</p:attrName>
                                        </p:attrNameLst>
                                      </p:cBhvr>
                                      <p:to>
                                        <p:strVal val="visible"/>
                                      </p:to>
                                    </p:set>
                                  </p:childTnLst>
                                </p:cTn>
                              </p:par>
                            </p:childTnLst>
                          </p:cTn>
                        </p:par>
                      </p:childTnLst>
                    </p:cTn>
                  </p:par>
                  <p:par>
                    <p:cTn id="251" fill="hold">
                      <p:stCondLst>
                        <p:cond delay="indefinite"/>
                      </p:stCondLst>
                      <p:childTnLst>
                        <p:par>
                          <p:cTn id="252" fill="hold">
                            <p:stCondLst>
                              <p:cond delay="0"/>
                            </p:stCondLst>
                            <p:childTnLst>
                              <p:par>
                                <p:cTn id="253" presetID="1" presetClass="entr" presetSubtype="0" fill="hold" grpId="0" nodeType="clickEffect">
                                  <p:stCondLst>
                                    <p:cond delay="0"/>
                                  </p:stCondLst>
                                  <p:childTnLst>
                                    <p:set>
                                      <p:cBhvr>
                                        <p:cTn id="254" dur="1" fill="hold">
                                          <p:stCondLst>
                                            <p:cond delay="0"/>
                                          </p:stCondLst>
                                        </p:cTn>
                                        <p:tgtEl>
                                          <p:spTgt spid="148"/>
                                        </p:tgtEl>
                                        <p:attrNameLst>
                                          <p:attrName>style.visibility</p:attrName>
                                        </p:attrNameLst>
                                      </p:cBhvr>
                                      <p:to>
                                        <p:strVal val="visible"/>
                                      </p:to>
                                    </p:set>
                                  </p:childTnLst>
                                </p:cTn>
                              </p:par>
                            </p:childTnLst>
                          </p:cTn>
                        </p:par>
                      </p:childTnLst>
                    </p:cTn>
                  </p:par>
                  <p:par>
                    <p:cTn id="255" fill="hold">
                      <p:stCondLst>
                        <p:cond delay="indefinite"/>
                      </p:stCondLst>
                      <p:childTnLst>
                        <p:par>
                          <p:cTn id="256" fill="hold">
                            <p:stCondLst>
                              <p:cond delay="0"/>
                            </p:stCondLst>
                            <p:childTnLst>
                              <p:par>
                                <p:cTn id="257" presetID="1" presetClass="entr" presetSubtype="0" fill="hold" nodeType="clickEffect">
                                  <p:stCondLst>
                                    <p:cond delay="0"/>
                                  </p:stCondLst>
                                  <p:childTnLst>
                                    <p:set>
                                      <p:cBhvr>
                                        <p:cTn id="258" dur="1" fill="hold">
                                          <p:stCondLst>
                                            <p:cond delay="0"/>
                                          </p:stCondLst>
                                        </p:cTn>
                                        <p:tgtEl>
                                          <p:spTgt spid="146"/>
                                        </p:tgtEl>
                                        <p:attrNameLst>
                                          <p:attrName>style.visibility</p:attrName>
                                        </p:attrNameLst>
                                      </p:cBhvr>
                                      <p:to>
                                        <p:strVal val="visible"/>
                                      </p:to>
                                    </p:set>
                                  </p:childTnLst>
                                </p:cTn>
                              </p:par>
                            </p:childTnLst>
                          </p:cTn>
                        </p:par>
                      </p:childTnLst>
                    </p:cTn>
                  </p:par>
                  <p:par>
                    <p:cTn id="259" fill="hold">
                      <p:stCondLst>
                        <p:cond delay="indefinite"/>
                      </p:stCondLst>
                      <p:childTnLst>
                        <p:par>
                          <p:cTn id="260" fill="hold">
                            <p:stCondLst>
                              <p:cond delay="0"/>
                            </p:stCondLst>
                            <p:childTnLst>
                              <p:par>
                                <p:cTn id="261" presetID="1" presetClass="entr" presetSubtype="0" fill="hold" grpId="0" nodeType="clickEffect">
                                  <p:stCondLst>
                                    <p:cond delay="0"/>
                                  </p:stCondLst>
                                  <p:childTnLst>
                                    <p:set>
                                      <p:cBhvr>
                                        <p:cTn id="262" dur="1" fill="hold">
                                          <p:stCondLst>
                                            <p:cond delay="0"/>
                                          </p:stCondLst>
                                        </p:cTn>
                                        <p:tgtEl>
                                          <p:spTgt spid="171"/>
                                        </p:tgtEl>
                                        <p:attrNameLst>
                                          <p:attrName>style.visibility</p:attrName>
                                        </p:attrNameLst>
                                      </p:cBhvr>
                                      <p:to>
                                        <p:strVal val="visible"/>
                                      </p:to>
                                    </p:set>
                                  </p:childTnLst>
                                </p:cTn>
                              </p:par>
                            </p:childTnLst>
                          </p:cTn>
                        </p:par>
                      </p:childTnLst>
                    </p:cTn>
                  </p:par>
                  <p:par>
                    <p:cTn id="263" fill="hold">
                      <p:stCondLst>
                        <p:cond delay="indefinite"/>
                      </p:stCondLst>
                      <p:childTnLst>
                        <p:par>
                          <p:cTn id="264" fill="hold">
                            <p:stCondLst>
                              <p:cond delay="0"/>
                            </p:stCondLst>
                            <p:childTnLst>
                              <p:par>
                                <p:cTn id="265" presetID="1" presetClass="entr" presetSubtype="0" fill="hold" nodeType="clickEffect">
                                  <p:stCondLst>
                                    <p:cond delay="0"/>
                                  </p:stCondLst>
                                  <p:childTnLst>
                                    <p:set>
                                      <p:cBhvr>
                                        <p:cTn id="266" dur="1" fill="hold">
                                          <p:stCondLst>
                                            <p:cond delay="0"/>
                                          </p:stCondLst>
                                        </p:cTn>
                                        <p:tgtEl>
                                          <p:spTgt spid="1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animBg="1"/>
      <p:bldP spid="127" grpId="0" animBg="1"/>
      <p:bldP spid="128" grpId="0" animBg="1"/>
      <p:bldP spid="133" grpId="0"/>
      <p:bldP spid="143" grpId="0" animBg="1"/>
      <p:bldP spid="145" grpId="0" animBg="1"/>
      <p:bldP spid="148" grpId="0" animBg="1"/>
      <p:bldP spid="154" grpId="0" animBg="1"/>
      <p:bldP spid="159" grpId="0" animBg="1"/>
      <p:bldP spid="162" grpId="0"/>
      <p:bldP spid="17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6C8D20E-CC0E-4CC0-9FD5-8CBA3E56B99D}"/>
              </a:ext>
            </a:extLst>
          </p:cNvPr>
          <p:cNvSpPr txBox="1"/>
          <p:nvPr/>
        </p:nvSpPr>
        <p:spPr>
          <a:xfrm>
            <a:off x="2987617" y="414844"/>
            <a:ext cx="6677405" cy="584775"/>
          </a:xfrm>
          <a:prstGeom prst="rect">
            <a:avLst/>
          </a:prstGeom>
          <a:noFill/>
        </p:spPr>
        <p:txBody>
          <a:bodyPr wrap="none" rtlCol="0">
            <a:spAutoFit/>
          </a:bodyPr>
          <a:lstStyle/>
          <a:p>
            <a:r>
              <a:rPr lang="en-US" sz="3200" b="1" u="sng" dirty="0"/>
              <a:t>C.2 Wave transmission, reflection (3D)</a:t>
            </a:r>
            <a:endParaRPr lang="en-US" b="1" u="sng" dirty="0"/>
          </a:p>
        </p:txBody>
      </p:sp>
      <p:graphicFrame>
        <p:nvGraphicFramePr>
          <p:cNvPr id="48" name="Object 47">
            <a:extLst>
              <a:ext uri="{FF2B5EF4-FFF2-40B4-BE49-F238E27FC236}">
                <a16:creationId xmlns:a16="http://schemas.microsoft.com/office/drawing/2014/main" id="{E6833316-2440-47A2-9C69-8DE340ABAEBD}"/>
              </a:ext>
            </a:extLst>
          </p:cNvPr>
          <p:cNvGraphicFramePr>
            <a:graphicFrameLocks noChangeAspect="1"/>
          </p:cNvGraphicFramePr>
          <p:nvPr>
            <p:extLst>
              <p:ext uri="{D42A27DB-BD31-4B8C-83A1-F6EECF244321}">
                <p14:modId xmlns:p14="http://schemas.microsoft.com/office/powerpoint/2010/main" val="3296881966"/>
              </p:ext>
            </p:extLst>
          </p:nvPr>
        </p:nvGraphicFramePr>
        <p:xfrm>
          <a:off x="3656655" y="4291402"/>
          <a:ext cx="308953" cy="365126"/>
        </p:xfrm>
        <a:graphic>
          <a:graphicData uri="http://schemas.openxmlformats.org/presentationml/2006/ole">
            <mc:AlternateContent xmlns:mc="http://schemas.openxmlformats.org/markup-compatibility/2006">
              <mc:Choice xmlns:v="urn:schemas-microsoft-com:vml" Requires="v">
                <p:oleObj name="Equation" r:id="rId2" imgW="139680" imgH="164880" progId="Equation.DSMT4">
                  <p:embed/>
                </p:oleObj>
              </mc:Choice>
              <mc:Fallback>
                <p:oleObj name="Equation" r:id="rId2" imgW="139680" imgH="164880" progId="Equation.DSMT4">
                  <p:embed/>
                  <p:pic>
                    <p:nvPicPr>
                      <p:cNvPr id="48" name="Object 47">
                        <a:extLst>
                          <a:ext uri="{FF2B5EF4-FFF2-40B4-BE49-F238E27FC236}">
                            <a16:creationId xmlns:a16="http://schemas.microsoft.com/office/drawing/2014/main" id="{E6833316-2440-47A2-9C69-8DE340ABAEBD}"/>
                          </a:ext>
                        </a:extLst>
                      </p:cNvPr>
                      <p:cNvPicPr/>
                      <p:nvPr/>
                    </p:nvPicPr>
                    <p:blipFill>
                      <a:blip r:embed="rId3"/>
                      <a:stretch>
                        <a:fillRect/>
                      </a:stretch>
                    </p:blipFill>
                    <p:spPr>
                      <a:xfrm>
                        <a:off x="3656655" y="4291402"/>
                        <a:ext cx="308953" cy="365126"/>
                      </a:xfrm>
                      <a:prstGeom prst="rect">
                        <a:avLst/>
                      </a:prstGeom>
                    </p:spPr>
                  </p:pic>
                </p:oleObj>
              </mc:Fallback>
            </mc:AlternateContent>
          </a:graphicData>
        </a:graphic>
      </p:graphicFrame>
      <p:graphicFrame>
        <p:nvGraphicFramePr>
          <p:cNvPr id="49" name="Object 48">
            <a:extLst>
              <a:ext uri="{FF2B5EF4-FFF2-40B4-BE49-F238E27FC236}">
                <a16:creationId xmlns:a16="http://schemas.microsoft.com/office/drawing/2014/main" id="{3EFE4116-86F9-444C-A48E-05B31C7160C3}"/>
              </a:ext>
            </a:extLst>
          </p:cNvPr>
          <p:cNvGraphicFramePr>
            <a:graphicFrameLocks noChangeAspect="1"/>
          </p:cNvGraphicFramePr>
          <p:nvPr>
            <p:extLst>
              <p:ext uri="{D42A27DB-BD31-4B8C-83A1-F6EECF244321}">
                <p14:modId xmlns:p14="http://schemas.microsoft.com/office/powerpoint/2010/main" val="1526562565"/>
              </p:ext>
            </p:extLst>
          </p:nvPr>
        </p:nvGraphicFramePr>
        <p:xfrm>
          <a:off x="6133872" y="3371497"/>
          <a:ext cx="1370172" cy="361877"/>
        </p:xfrm>
        <a:graphic>
          <a:graphicData uri="http://schemas.openxmlformats.org/presentationml/2006/ole">
            <mc:AlternateContent xmlns:mc="http://schemas.openxmlformats.org/markup-compatibility/2006">
              <mc:Choice xmlns:v="urn:schemas-microsoft-com:vml" Requires="v">
                <p:oleObj name="Equation" r:id="rId4" imgW="863280" imgH="228600" progId="Equation.DSMT4">
                  <p:embed/>
                </p:oleObj>
              </mc:Choice>
              <mc:Fallback>
                <p:oleObj name="Equation" r:id="rId4" imgW="863280" imgH="228600" progId="Equation.DSMT4">
                  <p:embed/>
                  <p:pic>
                    <p:nvPicPr>
                      <p:cNvPr id="49" name="Object 48">
                        <a:extLst>
                          <a:ext uri="{FF2B5EF4-FFF2-40B4-BE49-F238E27FC236}">
                            <a16:creationId xmlns:a16="http://schemas.microsoft.com/office/drawing/2014/main" id="{3EFE4116-86F9-444C-A48E-05B31C7160C3}"/>
                          </a:ext>
                        </a:extLst>
                      </p:cNvPr>
                      <p:cNvPicPr/>
                      <p:nvPr/>
                    </p:nvPicPr>
                    <p:blipFill>
                      <a:blip r:embed="rId5"/>
                      <a:stretch>
                        <a:fillRect/>
                      </a:stretch>
                    </p:blipFill>
                    <p:spPr>
                      <a:xfrm>
                        <a:off x="6133872" y="3371497"/>
                        <a:ext cx="1370172" cy="361877"/>
                      </a:xfrm>
                      <a:prstGeom prst="rect">
                        <a:avLst/>
                      </a:prstGeom>
                    </p:spPr>
                  </p:pic>
                </p:oleObj>
              </mc:Fallback>
            </mc:AlternateContent>
          </a:graphicData>
        </a:graphic>
      </p:graphicFrame>
      <p:graphicFrame>
        <p:nvGraphicFramePr>
          <p:cNvPr id="50" name="Object 49">
            <a:extLst>
              <a:ext uri="{FF2B5EF4-FFF2-40B4-BE49-F238E27FC236}">
                <a16:creationId xmlns:a16="http://schemas.microsoft.com/office/drawing/2014/main" id="{C7527C63-99FF-4C02-AEA7-F7753BBDF0AE}"/>
              </a:ext>
            </a:extLst>
          </p:cNvPr>
          <p:cNvGraphicFramePr>
            <a:graphicFrameLocks noChangeAspect="1"/>
          </p:cNvGraphicFramePr>
          <p:nvPr>
            <p:extLst>
              <p:ext uri="{D42A27DB-BD31-4B8C-83A1-F6EECF244321}">
                <p14:modId xmlns:p14="http://schemas.microsoft.com/office/powerpoint/2010/main" val="1765578267"/>
              </p:ext>
            </p:extLst>
          </p:nvPr>
        </p:nvGraphicFramePr>
        <p:xfrm>
          <a:off x="7970413" y="3369747"/>
          <a:ext cx="1423195" cy="365375"/>
        </p:xfrm>
        <a:graphic>
          <a:graphicData uri="http://schemas.openxmlformats.org/presentationml/2006/ole">
            <mc:AlternateContent xmlns:mc="http://schemas.openxmlformats.org/markup-compatibility/2006">
              <mc:Choice xmlns:v="urn:schemas-microsoft-com:vml" Requires="v">
                <p:oleObj name="Equation" r:id="rId6" imgW="888840" imgH="228600" progId="Equation.DSMT4">
                  <p:embed/>
                </p:oleObj>
              </mc:Choice>
              <mc:Fallback>
                <p:oleObj name="Equation" r:id="rId6" imgW="888840" imgH="228600" progId="Equation.DSMT4">
                  <p:embed/>
                  <p:pic>
                    <p:nvPicPr>
                      <p:cNvPr id="50" name="Object 49">
                        <a:extLst>
                          <a:ext uri="{FF2B5EF4-FFF2-40B4-BE49-F238E27FC236}">
                            <a16:creationId xmlns:a16="http://schemas.microsoft.com/office/drawing/2014/main" id="{C7527C63-99FF-4C02-AEA7-F7753BBDF0AE}"/>
                          </a:ext>
                        </a:extLst>
                      </p:cNvPr>
                      <p:cNvPicPr/>
                      <p:nvPr/>
                    </p:nvPicPr>
                    <p:blipFill>
                      <a:blip r:embed="rId7"/>
                      <a:stretch>
                        <a:fillRect/>
                      </a:stretch>
                    </p:blipFill>
                    <p:spPr>
                      <a:xfrm>
                        <a:off x="7970413" y="3369747"/>
                        <a:ext cx="1423195" cy="365375"/>
                      </a:xfrm>
                      <a:prstGeom prst="rect">
                        <a:avLst/>
                      </a:prstGeom>
                    </p:spPr>
                  </p:pic>
                </p:oleObj>
              </mc:Fallback>
            </mc:AlternateContent>
          </a:graphicData>
        </a:graphic>
      </p:graphicFrame>
      <p:sp>
        <p:nvSpPr>
          <p:cNvPr id="51" name="TextBox 50">
            <a:extLst>
              <a:ext uri="{FF2B5EF4-FFF2-40B4-BE49-F238E27FC236}">
                <a16:creationId xmlns:a16="http://schemas.microsoft.com/office/drawing/2014/main" id="{23E37106-7F3E-486C-98DD-F1659AE2DC30}"/>
              </a:ext>
            </a:extLst>
          </p:cNvPr>
          <p:cNvSpPr txBox="1"/>
          <p:nvPr/>
        </p:nvSpPr>
        <p:spPr>
          <a:xfrm>
            <a:off x="7912198" y="3949121"/>
            <a:ext cx="3594099" cy="369332"/>
          </a:xfrm>
          <a:prstGeom prst="rect">
            <a:avLst/>
          </a:prstGeom>
          <a:noFill/>
        </p:spPr>
        <p:txBody>
          <a:bodyPr wrap="square" rtlCol="0">
            <a:spAutoFit/>
          </a:bodyPr>
          <a:lstStyle/>
          <a:p>
            <a:r>
              <a:rPr lang="en-US" dirty="0"/>
              <a:t>Take the ratio of these equations</a:t>
            </a:r>
          </a:p>
        </p:txBody>
      </p:sp>
      <p:graphicFrame>
        <p:nvGraphicFramePr>
          <p:cNvPr id="52" name="Object 51">
            <a:extLst>
              <a:ext uri="{FF2B5EF4-FFF2-40B4-BE49-F238E27FC236}">
                <a16:creationId xmlns:a16="http://schemas.microsoft.com/office/drawing/2014/main" id="{801F419B-B18A-441C-B931-8AD1C1181EA9}"/>
              </a:ext>
            </a:extLst>
          </p:cNvPr>
          <p:cNvGraphicFramePr>
            <a:graphicFrameLocks noChangeAspect="1"/>
          </p:cNvGraphicFramePr>
          <p:nvPr>
            <p:extLst>
              <p:ext uri="{D42A27DB-BD31-4B8C-83A1-F6EECF244321}">
                <p14:modId xmlns:p14="http://schemas.microsoft.com/office/powerpoint/2010/main" val="3331717244"/>
              </p:ext>
            </p:extLst>
          </p:nvPr>
        </p:nvGraphicFramePr>
        <p:xfrm>
          <a:off x="6133872" y="3860555"/>
          <a:ext cx="1531810" cy="701455"/>
        </p:xfrm>
        <a:graphic>
          <a:graphicData uri="http://schemas.openxmlformats.org/presentationml/2006/ole">
            <mc:AlternateContent xmlns:mc="http://schemas.openxmlformats.org/markup-compatibility/2006">
              <mc:Choice xmlns:v="urn:schemas-microsoft-com:vml" Requires="v">
                <p:oleObj name="Equation" r:id="rId8" imgW="939600" imgH="431640" progId="Equation.DSMT4">
                  <p:embed/>
                </p:oleObj>
              </mc:Choice>
              <mc:Fallback>
                <p:oleObj name="Equation" r:id="rId8" imgW="939600" imgH="431640" progId="Equation.DSMT4">
                  <p:embed/>
                  <p:pic>
                    <p:nvPicPr>
                      <p:cNvPr id="52" name="Object 51">
                        <a:extLst>
                          <a:ext uri="{FF2B5EF4-FFF2-40B4-BE49-F238E27FC236}">
                            <a16:creationId xmlns:a16="http://schemas.microsoft.com/office/drawing/2014/main" id="{801F419B-B18A-441C-B931-8AD1C1181EA9}"/>
                          </a:ext>
                        </a:extLst>
                      </p:cNvPr>
                      <p:cNvPicPr/>
                      <p:nvPr/>
                    </p:nvPicPr>
                    <p:blipFill>
                      <a:blip r:embed="rId9"/>
                      <a:stretch>
                        <a:fillRect/>
                      </a:stretch>
                    </p:blipFill>
                    <p:spPr>
                      <a:xfrm>
                        <a:off x="6133872" y="3860555"/>
                        <a:ext cx="1531810" cy="701455"/>
                      </a:xfrm>
                      <a:prstGeom prst="rect">
                        <a:avLst/>
                      </a:prstGeom>
                    </p:spPr>
                  </p:pic>
                </p:oleObj>
              </mc:Fallback>
            </mc:AlternateContent>
          </a:graphicData>
        </a:graphic>
      </p:graphicFrame>
      <p:graphicFrame>
        <p:nvGraphicFramePr>
          <p:cNvPr id="54" name="Object 53">
            <a:extLst>
              <a:ext uri="{FF2B5EF4-FFF2-40B4-BE49-F238E27FC236}">
                <a16:creationId xmlns:a16="http://schemas.microsoft.com/office/drawing/2014/main" id="{B69534A9-E426-49D8-B193-A92F75D52F55}"/>
              </a:ext>
            </a:extLst>
          </p:cNvPr>
          <p:cNvGraphicFramePr>
            <a:graphicFrameLocks noChangeAspect="1"/>
          </p:cNvGraphicFramePr>
          <p:nvPr>
            <p:extLst>
              <p:ext uri="{D42A27DB-BD31-4B8C-83A1-F6EECF244321}">
                <p14:modId xmlns:p14="http://schemas.microsoft.com/office/powerpoint/2010/main" val="1190200250"/>
              </p:ext>
            </p:extLst>
          </p:nvPr>
        </p:nvGraphicFramePr>
        <p:xfrm>
          <a:off x="6162250" y="4626001"/>
          <a:ext cx="3616325" cy="742950"/>
        </p:xfrm>
        <a:graphic>
          <a:graphicData uri="http://schemas.openxmlformats.org/presentationml/2006/ole">
            <mc:AlternateContent xmlns:mc="http://schemas.openxmlformats.org/markup-compatibility/2006">
              <mc:Choice xmlns:v="urn:schemas-microsoft-com:vml" Requires="v">
                <p:oleObj name="Equation" r:id="rId10" imgW="2095200" imgH="431640" progId="Equation.DSMT4">
                  <p:embed/>
                </p:oleObj>
              </mc:Choice>
              <mc:Fallback>
                <p:oleObj name="Equation" r:id="rId10" imgW="2095200" imgH="431640" progId="Equation.DSMT4">
                  <p:embed/>
                  <p:pic>
                    <p:nvPicPr>
                      <p:cNvPr id="54" name="Object 53">
                        <a:extLst>
                          <a:ext uri="{FF2B5EF4-FFF2-40B4-BE49-F238E27FC236}">
                            <a16:creationId xmlns:a16="http://schemas.microsoft.com/office/drawing/2014/main" id="{B69534A9-E426-49D8-B193-A92F75D52F55}"/>
                          </a:ext>
                        </a:extLst>
                      </p:cNvPr>
                      <p:cNvPicPr/>
                      <p:nvPr/>
                    </p:nvPicPr>
                    <p:blipFill>
                      <a:blip r:embed="rId11"/>
                      <a:stretch>
                        <a:fillRect/>
                      </a:stretch>
                    </p:blipFill>
                    <p:spPr>
                      <a:xfrm>
                        <a:off x="6162250" y="4626001"/>
                        <a:ext cx="3616325" cy="742950"/>
                      </a:xfrm>
                      <a:prstGeom prst="rect">
                        <a:avLst/>
                      </a:prstGeom>
                    </p:spPr>
                  </p:pic>
                </p:oleObj>
              </mc:Fallback>
            </mc:AlternateContent>
          </a:graphicData>
        </a:graphic>
      </p:graphicFrame>
      <p:graphicFrame>
        <p:nvGraphicFramePr>
          <p:cNvPr id="55" name="Object 54">
            <a:extLst>
              <a:ext uri="{FF2B5EF4-FFF2-40B4-BE49-F238E27FC236}">
                <a16:creationId xmlns:a16="http://schemas.microsoft.com/office/drawing/2014/main" id="{50BCB3E3-BA87-4E49-8D3A-4240ABB06F14}"/>
              </a:ext>
            </a:extLst>
          </p:cNvPr>
          <p:cNvGraphicFramePr>
            <a:graphicFrameLocks noChangeAspect="1"/>
          </p:cNvGraphicFramePr>
          <p:nvPr>
            <p:extLst>
              <p:ext uri="{D42A27DB-BD31-4B8C-83A1-F6EECF244321}">
                <p14:modId xmlns:p14="http://schemas.microsoft.com/office/powerpoint/2010/main" val="1527993314"/>
              </p:ext>
            </p:extLst>
          </p:nvPr>
        </p:nvGraphicFramePr>
        <p:xfrm>
          <a:off x="6184475" y="5845947"/>
          <a:ext cx="3594100" cy="392113"/>
        </p:xfrm>
        <a:graphic>
          <a:graphicData uri="http://schemas.openxmlformats.org/presentationml/2006/ole">
            <mc:AlternateContent xmlns:mc="http://schemas.openxmlformats.org/markup-compatibility/2006">
              <mc:Choice xmlns:v="urn:schemas-microsoft-com:vml" Requires="v">
                <p:oleObj name="Equation" r:id="rId12" imgW="2082600" imgH="228600" progId="Equation.DSMT4">
                  <p:embed/>
                </p:oleObj>
              </mc:Choice>
              <mc:Fallback>
                <p:oleObj name="Equation" r:id="rId12" imgW="2082600" imgH="228600" progId="Equation.DSMT4">
                  <p:embed/>
                  <p:pic>
                    <p:nvPicPr>
                      <p:cNvPr id="55" name="Object 54">
                        <a:extLst>
                          <a:ext uri="{FF2B5EF4-FFF2-40B4-BE49-F238E27FC236}">
                            <a16:creationId xmlns:a16="http://schemas.microsoft.com/office/drawing/2014/main" id="{50BCB3E3-BA87-4E49-8D3A-4240ABB06F14}"/>
                          </a:ext>
                        </a:extLst>
                      </p:cNvPr>
                      <p:cNvPicPr/>
                      <p:nvPr/>
                    </p:nvPicPr>
                    <p:blipFill>
                      <a:blip r:embed="rId13"/>
                      <a:stretch>
                        <a:fillRect/>
                      </a:stretch>
                    </p:blipFill>
                    <p:spPr>
                      <a:xfrm>
                        <a:off x="6184475" y="5845947"/>
                        <a:ext cx="3594100" cy="392113"/>
                      </a:xfrm>
                      <a:prstGeom prst="rect">
                        <a:avLst/>
                      </a:prstGeom>
                      <a:solidFill>
                        <a:srgbClr val="CCFFCC"/>
                      </a:solidFill>
                      <a:ln>
                        <a:solidFill>
                          <a:srgbClr val="7030A0"/>
                        </a:solidFill>
                      </a:ln>
                    </p:spPr>
                  </p:pic>
                </p:oleObj>
              </mc:Fallback>
            </mc:AlternateContent>
          </a:graphicData>
        </a:graphic>
      </p:graphicFrame>
      <p:graphicFrame>
        <p:nvGraphicFramePr>
          <p:cNvPr id="5" name="Object 4">
            <a:extLst>
              <a:ext uri="{FF2B5EF4-FFF2-40B4-BE49-F238E27FC236}">
                <a16:creationId xmlns:a16="http://schemas.microsoft.com/office/drawing/2014/main" id="{21662BEA-D027-4BAF-BA0D-F482E0914A69}"/>
              </a:ext>
            </a:extLst>
          </p:cNvPr>
          <p:cNvGraphicFramePr>
            <a:graphicFrameLocks noChangeAspect="1"/>
          </p:cNvGraphicFramePr>
          <p:nvPr>
            <p:extLst>
              <p:ext uri="{D42A27DB-BD31-4B8C-83A1-F6EECF244321}">
                <p14:modId xmlns:p14="http://schemas.microsoft.com/office/powerpoint/2010/main" val="649048645"/>
              </p:ext>
            </p:extLst>
          </p:nvPr>
        </p:nvGraphicFramePr>
        <p:xfrm>
          <a:off x="573990" y="1767530"/>
          <a:ext cx="4594513" cy="3639417"/>
        </p:xfrm>
        <a:graphic>
          <a:graphicData uri="http://schemas.openxmlformats.org/presentationml/2006/ole">
            <mc:AlternateContent xmlns:mc="http://schemas.openxmlformats.org/markup-compatibility/2006">
              <mc:Choice xmlns:v="urn:schemas-microsoft-com:vml" Requires="v">
                <p:oleObj name="Bitmap Image" r:id="rId14" imgW="3627000" imgH="2872800" progId="Paint.Picture">
                  <p:embed/>
                </p:oleObj>
              </mc:Choice>
              <mc:Fallback>
                <p:oleObj name="Bitmap Image" r:id="rId14" imgW="3627000" imgH="2872800" progId="Paint.Picture">
                  <p:embed/>
                  <p:pic>
                    <p:nvPicPr>
                      <p:cNvPr id="5" name="Object 4">
                        <a:extLst>
                          <a:ext uri="{FF2B5EF4-FFF2-40B4-BE49-F238E27FC236}">
                            <a16:creationId xmlns:a16="http://schemas.microsoft.com/office/drawing/2014/main" id="{21662BEA-D027-4BAF-BA0D-F482E0914A69}"/>
                          </a:ext>
                        </a:extLst>
                      </p:cNvPr>
                      <p:cNvPicPr>
                        <a:picLocks noChangeAspect="1" noChangeArrowheads="1"/>
                      </p:cNvPicPr>
                      <p:nvPr/>
                    </p:nvPicPr>
                    <p:blipFill>
                      <a:blip r:embed="rId15"/>
                      <a:srcRect/>
                      <a:stretch>
                        <a:fillRect/>
                      </a:stretch>
                    </p:blipFill>
                    <p:spPr bwMode="auto">
                      <a:xfrm>
                        <a:off x="573990" y="1767530"/>
                        <a:ext cx="4594513" cy="3639417"/>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9BB39A15-5CA6-4C51-9683-758D827480D5}"/>
              </a:ext>
            </a:extLst>
          </p:cNvPr>
          <p:cNvSpPr txBox="1"/>
          <p:nvPr/>
        </p:nvSpPr>
        <p:spPr>
          <a:xfrm>
            <a:off x="6042457" y="1699782"/>
            <a:ext cx="5575553" cy="584775"/>
          </a:xfrm>
          <a:prstGeom prst="rect">
            <a:avLst/>
          </a:prstGeom>
          <a:noFill/>
        </p:spPr>
        <p:txBody>
          <a:bodyPr wrap="square" rtlCol="0">
            <a:spAutoFit/>
          </a:bodyPr>
          <a:lstStyle/>
          <a:p>
            <a:r>
              <a:rPr lang="en-US" sz="1600" dirty="0"/>
              <a:t>Consider time between last wave front entirely in medium 1 , and first wave front entirely in medium 2.  </a:t>
            </a:r>
          </a:p>
        </p:txBody>
      </p:sp>
      <p:sp>
        <p:nvSpPr>
          <p:cNvPr id="14" name="TextBox 13">
            <a:extLst>
              <a:ext uri="{FF2B5EF4-FFF2-40B4-BE49-F238E27FC236}">
                <a16:creationId xmlns:a16="http://schemas.microsoft.com/office/drawing/2014/main" id="{298A2B72-78CF-41FC-AED4-4BB2DEFB37EC}"/>
              </a:ext>
            </a:extLst>
          </p:cNvPr>
          <p:cNvSpPr txBox="1"/>
          <p:nvPr/>
        </p:nvSpPr>
        <p:spPr>
          <a:xfrm>
            <a:off x="6053957" y="2311264"/>
            <a:ext cx="5347361" cy="584775"/>
          </a:xfrm>
          <a:prstGeom prst="rect">
            <a:avLst/>
          </a:prstGeom>
          <a:noFill/>
        </p:spPr>
        <p:txBody>
          <a:bodyPr wrap="square" rtlCol="0">
            <a:spAutoFit/>
          </a:bodyPr>
          <a:lstStyle/>
          <a:p>
            <a:r>
              <a:rPr lang="en-US" sz="1600" dirty="0"/>
              <a:t>And then consider the distance traveled by the wave during this time, in grey….</a:t>
            </a:r>
          </a:p>
        </p:txBody>
      </p:sp>
      <p:cxnSp>
        <p:nvCxnSpPr>
          <p:cNvPr id="28" name="Straight Connector 27">
            <a:extLst>
              <a:ext uri="{FF2B5EF4-FFF2-40B4-BE49-F238E27FC236}">
                <a16:creationId xmlns:a16="http://schemas.microsoft.com/office/drawing/2014/main" id="{3EA5F846-68C4-43C5-8522-782CAD41D9DC}"/>
              </a:ext>
            </a:extLst>
          </p:cNvPr>
          <p:cNvCxnSpPr>
            <a:cxnSpLocks/>
          </p:cNvCxnSpPr>
          <p:nvPr/>
        </p:nvCxnSpPr>
        <p:spPr>
          <a:xfrm flipH="1" flipV="1">
            <a:off x="1947538" y="3712436"/>
            <a:ext cx="286283" cy="499937"/>
          </a:xfrm>
          <a:prstGeom prst="line">
            <a:avLst/>
          </a:prstGeom>
          <a:ln w="38100">
            <a:solidFill>
              <a:schemeClr val="bg2">
                <a:lumMod val="50000"/>
              </a:schemeClr>
            </a:solidFill>
          </a:ln>
        </p:spPr>
        <p:style>
          <a:lnRef idx="3">
            <a:schemeClr val="dk1"/>
          </a:lnRef>
          <a:fillRef idx="0">
            <a:schemeClr val="dk1"/>
          </a:fillRef>
          <a:effectRef idx="2">
            <a:schemeClr val="dk1"/>
          </a:effectRef>
          <a:fontRef idx="minor">
            <a:schemeClr val="tx1"/>
          </a:fontRef>
        </p:style>
      </p:cxnSp>
      <p:cxnSp>
        <p:nvCxnSpPr>
          <p:cNvPr id="32" name="Straight Connector 31">
            <a:extLst>
              <a:ext uri="{FF2B5EF4-FFF2-40B4-BE49-F238E27FC236}">
                <a16:creationId xmlns:a16="http://schemas.microsoft.com/office/drawing/2014/main" id="{8CDA815A-8BA0-4AB1-8A78-F3A03D586FA6}"/>
              </a:ext>
            </a:extLst>
          </p:cNvPr>
          <p:cNvCxnSpPr>
            <a:cxnSpLocks/>
          </p:cNvCxnSpPr>
          <p:nvPr/>
        </p:nvCxnSpPr>
        <p:spPr>
          <a:xfrm flipH="1" flipV="1">
            <a:off x="2758312" y="2988782"/>
            <a:ext cx="702272" cy="749594"/>
          </a:xfrm>
          <a:prstGeom prst="line">
            <a:avLst/>
          </a:prstGeom>
          <a:ln w="38100">
            <a:solidFill>
              <a:schemeClr val="bg2">
                <a:lumMod val="50000"/>
              </a:schemeClr>
            </a:solidFill>
          </a:ln>
        </p:spPr>
        <p:style>
          <a:lnRef idx="3">
            <a:schemeClr val="dk1"/>
          </a:lnRef>
          <a:fillRef idx="0">
            <a:schemeClr val="dk1"/>
          </a:fillRef>
          <a:effectRef idx="2">
            <a:schemeClr val="dk1"/>
          </a:effectRef>
          <a:fontRef idx="minor">
            <a:schemeClr val="tx1"/>
          </a:fontRef>
        </p:style>
      </p:cxnSp>
      <p:cxnSp>
        <p:nvCxnSpPr>
          <p:cNvPr id="25" name="Connector: Curved 24">
            <a:extLst>
              <a:ext uri="{FF2B5EF4-FFF2-40B4-BE49-F238E27FC236}">
                <a16:creationId xmlns:a16="http://schemas.microsoft.com/office/drawing/2014/main" id="{36D70BBD-23C5-4E12-8CD9-1F0E4145536C}"/>
              </a:ext>
            </a:extLst>
          </p:cNvPr>
          <p:cNvCxnSpPr/>
          <p:nvPr/>
        </p:nvCxnSpPr>
        <p:spPr>
          <a:xfrm rot="5400000">
            <a:off x="1705137" y="3998653"/>
            <a:ext cx="301808" cy="291377"/>
          </a:xfrm>
          <a:prstGeom prst="curvedConnector3">
            <a:avLst/>
          </a:prstGeom>
        </p:spPr>
        <p:style>
          <a:lnRef idx="3">
            <a:schemeClr val="dk1"/>
          </a:lnRef>
          <a:fillRef idx="0">
            <a:schemeClr val="dk1"/>
          </a:fillRef>
          <a:effectRef idx="2">
            <a:schemeClr val="dk1"/>
          </a:effectRef>
          <a:fontRef idx="minor">
            <a:schemeClr val="tx1"/>
          </a:fontRef>
        </p:style>
      </p:cxnSp>
      <p:graphicFrame>
        <p:nvGraphicFramePr>
          <p:cNvPr id="26" name="Object 25">
            <a:extLst>
              <a:ext uri="{FF2B5EF4-FFF2-40B4-BE49-F238E27FC236}">
                <a16:creationId xmlns:a16="http://schemas.microsoft.com/office/drawing/2014/main" id="{E5DAFCE5-9B53-4315-A4E4-FF5D4D350819}"/>
              </a:ext>
            </a:extLst>
          </p:cNvPr>
          <p:cNvGraphicFramePr>
            <a:graphicFrameLocks noChangeAspect="1"/>
          </p:cNvGraphicFramePr>
          <p:nvPr>
            <p:extLst>
              <p:ext uri="{D42A27DB-BD31-4B8C-83A1-F6EECF244321}">
                <p14:modId xmlns:p14="http://schemas.microsoft.com/office/powerpoint/2010/main" val="1457718527"/>
              </p:ext>
            </p:extLst>
          </p:nvPr>
        </p:nvGraphicFramePr>
        <p:xfrm>
          <a:off x="4328123" y="2485461"/>
          <a:ext cx="596900" cy="468313"/>
        </p:xfrm>
        <a:graphic>
          <a:graphicData uri="http://schemas.openxmlformats.org/presentationml/2006/ole">
            <mc:AlternateContent xmlns:mc="http://schemas.openxmlformats.org/markup-compatibility/2006">
              <mc:Choice xmlns:v="urn:schemas-microsoft-com:vml" Requires="v">
                <p:oleObj name="Equation" r:id="rId16" imgW="291960" imgH="228600" progId="Equation.DSMT4">
                  <p:embed/>
                </p:oleObj>
              </mc:Choice>
              <mc:Fallback>
                <p:oleObj name="Equation" r:id="rId16" imgW="291960" imgH="228600" progId="Equation.DSMT4">
                  <p:embed/>
                  <p:pic>
                    <p:nvPicPr>
                      <p:cNvPr id="26" name="Object 25">
                        <a:extLst>
                          <a:ext uri="{FF2B5EF4-FFF2-40B4-BE49-F238E27FC236}">
                            <a16:creationId xmlns:a16="http://schemas.microsoft.com/office/drawing/2014/main" id="{E5DAFCE5-9B53-4315-A4E4-FF5D4D350819}"/>
                          </a:ext>
                        </a:extLst>
                      </p:cNvPr>
                      <p:cNvPicPr/>
                      <p:nvPr/>
                    </p:nvPicPr>
                    <p:blipFill>
                      <a:blip r:embed="rId17"/>
                      <a:stretch>
                        <a:fillRect/>
                      </a:stretch>
                    </p:blipFill>
                    <p:spPr>
                      <a:xfrm>
                        <a:off x="4328123" y="2485461"/>
                        <a:ext cx="596900" cy="468313"/>
                      </a:xfrm>
                      <a:prstGeom prst="rect">
                        <a:avLst/>
                      </a:prstGeom>
                    </p:spPr>
                  </p:pic>
                </p:oleObj>
              </mc:Fallback>
            </mc:AlternateContent>
          </a:graphicData>
        </a:graphic>
      </p:graphicFrame>
      <p:cxnSp>
        <p:nvCxnSpPr>
          <p:cNvPr id="29" name="Connector: Curved 28">
            <a:extLst>
              <a:ext uri="{FF2B5EF4-FFF2-40B4-BE49-F238E27FC236}">
                <a16:creationId xmlns:a16="http://schemas.microsoft.com/office/drawing/2014/main" id="{B6B58687-A3D3-4E81-B38D-EC9FA5D50447}"/>
              </a:ext>
            </a:extLst>
          </p:cNvPr>
          <p:cNvCxnSpPr>
            <a:cxnSpLocks/>
          </p:cNvCxnSpPr>
          <p:nvPr/>
        </p:nvCxnSpPr>
        <p:spPr>
          <a:xfrm flipV="1">
            <a:off x="3256072" y="2719618"/>
            <a:ext cx="1033159" cy="503348"/>
          </a:xfrm>
          <a:prstGeom prst="curvedConnector3">
            <a:avLst/>
          </a:prstGeom>
        </p:spPr>
        <p:style>
          <a:lnRef idx="3">
            <a:schemeClr val="dk1"/>
          </a:lnRef>
          <a:fillRef idx="0">
            <a:schemeClr val="dk1"/>
          </a:fillRef>
          <a:effectRef idx="2">
            <a:schemeClr val="dk1"/>
          </a:effectRef>
          <a:fontRef idx="minor">
            <a:schemeClr val="tx1"/>
          </a:fontRef>
        </p:style>
      </p:cxnSp>
      <p:graphicFrame>
        <p:nvGraphicFramePr>
          <p:cNvPr id="44" name="Object 43">
            <a:extLst>
              <a:ext uri="{FF2B5EF4-FFF2-40B4-BE49-F238E27FC236}">
                <a16:creationId xmlns:a16="http://schemas.microsoft.com/office/drawing/2014/main" id="{1E93A1CC-ADBB-423A-8180-BFFF667C3B2A}"/>
              </a:ext>
            </a:extLst>
          </p:cNvPr>
          <p:cNvGraphicFramePr>
            <a:graphicFrameLocks noChangeAspect="1"/>
          </p:cNvGraphicFramePr>
          <p:nvPr>
            <p:extLst>
              <p:ext uri="{D42A27DB-BD31-4B8C-83A1-F6EECF244321}">
                <p14:modId xmlns:p14="http://schemas.microsoft.com/office/powerpoint/2010/main" val="3052545204"/>
              </p:ext>
            </p:extLst>
          </p:nvPr>
        </p:nvGraphicFramePr>
        <p:xfrm>
          <a:off x="1184377" y="4261129"/>
          <a:ext cx="622300" cy="466725"/>
        </p:xfrm>
        <a:graphic>
          <a:graphicData uri="http://schemas.openxmlformats.org/presentationml/2006/ole">
            <mc:AlternateContent xmlns:mc="http://schemas.openxmlformats.org/markup-compatibility/2006">
              <mc:Choice xmlns:v="urn:schemas-microsoft-com:vml" Requires="v">
                <p:oleObj name="Equation" r:id="rId18" imgW="304560" imgH="228600" progId="Equation.DSMT4">
                  <p:embed/>
                </p:oleObj>
              </mc:Choice>
              <mc:Fallback>
                <p:oleObj name="Equation" r:id="rId18" imgW="304560" imgH="228600" progId="Equation.DSMT4">
                  <p:embed/>
                  <p:pic>
                    <p:nvPicPr>
                      <p:cNvPr id="44" name="Object 43">
                        <a:extLst>
                          <a:ext uri="{FF2B5EF4-FFF2-40B4-BE49-F238E27FC236}">
                            <a16:creationId xmlns:a16="http://schemas.microsoft.com/office/drawing/2014/main" id="{1E93A1CC-ADBB-423A-8180-BFFF667C3B2A}"/>
                          </a:ext>
                        </a:extLst>
                      </p:cNvPr>
                      <p:cNvPicPr/>
                      <p:nvPr/>
                    </p:nvPicPr>
                    <p:blipFill>
                      <a:blip r:embed="rId19"/>
                      <a:stretch>
                        <a:fillRect/>
                      </a:stretch>
                    </p:blipFill>
                    <p:spPr>
                      <a:xfrm>
                        <a:off x="1184377" y="4261129"/>
                        <a:ext cx="622300" cy="466725"/>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19C56D72-E495-46CA-8681-7B65429E7442}"/>
              </a:ext>
            </a:extLst>
          </p:cNvPr>
          <p:cNvSpPr txBox="1"/>
          <p:nvPr/>
        </p:nvSpPr>
        <p:spPr>
          <a:xfrm>
            <a:off x="6060138" y="2923825"/>
            <a:ext cx="4244816" cy="338554"/>
          </a:xfrm>
          <a:prstGeom prst="rect">
            <a:avLst/>
          </a:prstGeom>
          <a:noFill/>
        </p:spPr>
        <p:txBody>
          <a:bodyPr wrap="none" rtlCol="0">
            <a:spAutoFit/>
          </a:bodyPr>
          <a:lstStyle/>
          <a:p>
            <a:r>
              <a:rPr lang="en-US" sz="1600" dirty="0"/>
              <a:t>We can relate these to length of the interface, L, </a:t>
            </a:r>
          </a:p>
        </p:txBody>
      </p:sp>
      <p:cxnSp>
        <p:nvCxnSpPr>
          <p:cNvPr id="27" name="Straight Connector 26">
            <a:extLst>
              <a:ext uri="{FF2B5EF4-FFF2-40B4-BE49-F238E27FC236}">
                <a16:creationId xmlns:a16="http://schemas.microsoft.com/office/drawing/2014/main" id="{C08B9DA8-96DA-415D-AC93-4EEAB8F5071F}"/>
              </a:ext>
            </a:extLst>
          </p:cNvPr>
          <p:cNvCxnSpPr>
            <a:cxnSpLocks/>
          </p:cNvCxnSpPr>
          <p:nvPr/>
        </p:nvCxnSpPr>
        <p:spPr>
          <a:xfrm flipH="1" flipV="1">
            <a:off x="1936868" y="3696798"/>
            <a:ext cx="1493908" cy="23966"/>
          </a:xfrm>
          <a:prstGeom prst="line">
            <a:avLst/>
          </a:prstGeom>
          <a:ln w="38100">
            <a:solidFill>
              <a:schemeClr val="tx1"/>
            </a:solidFill>
          </a:ln>
        </p:spPr>
        <p:style>
          <a:lnRef idx="3">
            <a:schemeClr val="dk1"/>
          </a:lnRef>
          <a:fillRef idx="0">
            <a:schemeClr val="dk1"/>
          </a:fillRef>
          <a:effectRef idx="2">
            <a:schemeClr val="dk1"/>
          </a:effectRef>
          <a:fontRef idx="minor">
            <a:schemeClr val="tx1"/>
          </a:fontRef>
        </p:style>
      </p:cxnSp>
      <p:graphicFrame>
        <p:nvGraphicFramePr>
          <p:cNvPr id="9" name="Object 8">
            <a:extLst>
              <a:ext uri="{FF2B5EF4-FFF2-40B4-BE49-F238E27FC236}">
                <a16:creationId xmlns:a16="http://schemas.microsoft.com/office/drawing/2014/main" id="{FEB7EBC0-B296-40C2-8676-8A2CB09CD925}"/>
              </a:ext>
            </a:extLst>
          </p:cNvPr>
          <p:cNvGraphicFramePr>
            <a:graphicFrameLocks noChangeAspect="1"/>
          </p:cNvGraphicFramePr>
          <p:nvPr>
            <p:extLst>
              <p:ext uri="{D42A27DB-BD31-4B8C-83A1-F6EECF244321}">
                <p14:modId xmlns:p14="http://schemas.microsoft.com/office/powerpoint/2010/main" val="1987987697"/>
              </p:ext>
            </p:extLst>
          </p:nvPr>
        </p:nvGraphicFramePr>
        <p:xfrm>
          <a:off x="2721041" y="3374396"/>
          <a:ext cx="279347" cy="325905"/>
        </p:xfrm>
        <a:graphic>
          <a:graphicData uri="http://schemas.openxmlformats.org/presentationml/2006/ole">
            <mc:AlternateContent xmlns:mc="http://schemas.openxmlformats.org/markup-compatibility/2006">
              <mc:Choice xmlns:v="urn:schemas-microsoft-com:vml" Requires="v">
                <p:oleObj name="Equation" r:id="rId20" imgW="152280" imgH="177480" progId="Equation.DSMT4">
                  <p:embed/>
                </p:oleObj>
              </mc:Choice>
              <mc:Fallback>
                <p:oleObj name="Equation" r:id="rId20" imgW="152280" imgH="177480" progId="Equation.DSMT4">
                  <p:embed/>
                  <p:pic>
                    <p:nvPicPr>
                      <p:cNvPr id="0" name=""/>
                      <p:cNvPicPr/>
                      <p:nvPr/>
                    </p:nvPicPr>
                    <p:blipFill>
                      <a:blip r:embed="rId21"/>
                      <a:stretch>
                        <a:fillRect/>
                      </a:stretch>
                    </p:blipFill>
                    <p:spPr>
                      <a:xfrm>
                        <a:off x="2721041" y="3374396"/>
                        <a:ext cx="279347" cy="325905"/>
                      </a:xfrm>
                      <a:prstGeom prst="rect">
                        <a:avLst/>
                      </a:prstGeom>
                    </p:spPr>
                  </p:pic>
                </p:oleObj>
              </mc:Fallback>
            </mc:AlternateContent>
          </a:graphicData>
        </a:graphic>
      </p:graphicFrame>
      <p:sp>
        <p:nvSpPr>
          <p:cNvPr id="10" name="Arc 9">
            <a:extLst>
              <a:ext uri="{FF2B5EF4-FFF2-40B4-BE49-F238E27FC236}">
                <a16:creationId xmlns:a16="http://schemas.microsoft.com/office/drawing/2014/main" id="{E662CDE4-DAC6-4466-91D1-83F8344C25F3}"/>
              </a:ext>
            </a:extLst>
          </p:cNvPr>
          <p:cNvSpPr/>
          <p:nvPr/>
        </p:nvSpPr>
        <p:spPr>
          <a:xfrm>
            <a:off x="2108071" y="3527471"/>
            <a:ext cx="209650" cy="325903"/>
          </a:xfrm>
          <a:prstGeom prst="arc">
            <a:avLst/>
          </a:prstGeom>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graphicFrame>
        <p:nvGraphicFramePr>
          <p:cNvPr id="12" name="Object 11">
            <a:extLst>
              <a:ext uri="{FF2B5EF4-FFF2-40B4-BE49-F238E27FC236}">
                <a16:creationId xmlns:a16="http://schemas.microsoft.com/office/drawing/2014/main" id="{1C0213DF-01B6-4F81-8E60-AC82FF6C8DFB}"/>
              </a:ext>
            </a:extLst>
          </p:cNvPr>
          <p:cNvGraphicFramePr>
            <a:graphicFrameLocks noChangeAspect="1"/>
          </p:cNvGraphicFramePr>
          <p:nvPr>
            <p:extLst>
              <p:ext uri="{D42A27DB-BD31-4B8C-83A1-F6EECF244321}">
                <p14:modId xmlns:p14="http://schemas.microsoft.com/office/powerpoint/2010/main" val="832364691"/>
              </p:ext>
            </p:extLst>
          </p:nvPr>
        </p:nvGraphicFramePr>
        <p:xfrm>
          <a:off x="2311621" y="3262379"/>
          <a:ext cx="300038" cy="450057"/>
        </p:xfrm>
        <a:graphic>
          <a:graphicData uri="http://schemas.openxmlformats.org/presentationml/2006/ole">
            <mc:AlternateContent xmlns:mc="http://schemas.openxmlformats.org/markup-compatibility/2006">
              <mc:Choice xmlns:v="urn:schemas-microsoft-com:vml" Requires="v">
                <p:oleObj name="Equation" r:id="rId22" imgW="152280" imgH="228600" progId="Equation.DSMT4">
                  <p:embed/>
                </p:oleObj>
              </mc:Choice>
              <mc:Fallback>
                <p:oleObj name="Equation" r:id="rId22" imgW="152280" imgH="228600" progId="Equation.DSMT4">
                  <p:embed/>
                  <p:pic>
                    <p:nvPicPr>
                      <p:cNvPr id="0" name=""/>
                      <p:cNvPicPr/>
                      <p:nvPr/>
                    </p:nvPicPr>
                    <p:blipFill>
                      <a:blip r:embed="rId23"/>
                      <a:stretch>
                        <a:fillRect/>
                      </a:stretch>
                    </p:blipFill>
                    <p:spPr>
                      <a:xfrm>
                        <a:off x="2311621" y="3262379"/>
                        <a:ext cx="300038" cy="450057"/>
                      </a:xfrm>
                      <a:prstGeom prst="rect">
                        <a:avLst/>
                      </a:prstGeom>
                    </p:spPr>
                  </p:pic>
                </p:oleObj>
              </mc:Fallback>
            </mc:AlternateContent>
          </a:graphicData>
        </a:graphic>
      </p:graphicFrame>
      <p:sp>
        <p:nvSpPr>
          <p:cNvPr id="15" name="Arc 14">
            <a:extLst>
              <a:ext uri="{FF2B5EF4-FFF2-40B4-BE49-F238E27FC236}">
                <a16:creationId xmlns:a16="http://schemas.microsoft.com/office/drawing/2014/main" id="{ED6ADD28-C500-47C4-9AA5-CABD960A9567}"/>
              </a:ext>
            </a:extLst>
          </p:cNvPr>
          <p:cNvSpPr/>
          <p:nvPr/>
        </p:nvSpPr>
        <p:spPr>
          <a:xfrm rot="11391921">
            <a:off x="2568669" y="3403423"/>
            <a:ext cx="561831" cy="656395"/>
          </a:xfrm>
          <a:prstGeom prst="arc">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graphicFrame>
        <p:nvGraphicFramePr>
          <p:cNvPr id="16" name="Object 15">
            <a:extLst>
              <a:ext uri="{FF2B5EF4-FFF2-40B4-BE49-F238E27FC236}">
                <a16:creationId xmlns:a16="http://schemas.microsoft.com/office/drawing/2014/main" id="{CAB7B344-6A38-47A5-8A1D-4CF154899C0B}"/>
              </a:ext>
            </a:extLst>
          </p:cNvPr>
          <p:cNvGraphicFramePr>
            <a:graphicFrameLocks noChangeAspect="1"/>
          </p:cNvGraphicFramePr>
          <p:nvPr>
            <p:extLst>
              <p:ext uri="{D42A27DB-BD31-4B8C-83A1-F6EECF244321}">
                <p14:modId xmlns:p14="http://schemas.microsoft.com/office/powerpoint/2010/main" val="206043570"/>
              </p:ext>
            </p:extLst>
          </p:nvPr>
        </p:nvGraphicFramePr>
        <p:xfrm>
          <a:off x="2272463" y="3693382"/>
          <a:ext cx="306388" cy="458787"/>
        </p:xfrm>
        <a:graphic>
          <a:graphicData uri="http://schemas.openxmlformats.org/presentationml/2006/ole">
            <mc:AlternateContent xmlns:mc="http://schemas.openxmlformats.org/markup-compatibility/2006">
              <mc:Choice xmlns:v="urn:schemas-microsoft-com:vml" Requires="v">
                <p:oleObj name="Equation" r:id="rId24" imgW="152280" imgH="228600" progId="Equation.DSMT4">
                  <p:embed/>
                </p:oleObj>
              </mc:Choice>
              <mc:Fallback>
                <p:oleObj name="Equation" r:id="rId24" imgW="152280" imgH="228600" progId="Equation.DSMT4">
                  <p:embed/>
                  <p:pic>
                    <p:nvPicPr>
                      <p:cNvPr id="0" name=""/>
                      <p:cNvPicPr/>
                      <p:nvPr/>
                    </p:nvPicPr>
                    <p:blipFill>
                      <a:blip r:embed="rId25"/>
                      <a:stretch>
                        <a:fillRect/>
                      </a:stretch>
                    </p:blipFill>
                    <p:spPr>
                      <a:xfrm>
                        <a:off x="2272463" y="3693382"/>
                        <a:ext cx="306388" cy="458787"/>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D50C4679-0C63-42FF-B6AD-B56461F8A54E}"/>
              </a:ext>
            </a:extLst>
          </p:cNvPr>
          <p:cNvSpPr txBox="1"/>
          <p:nvPr/>
        </p:nvSpPr>
        <p:spPr>
          <a:xfrm>
            <a:off x="573990" y="1133511"/>
            <a:ext cx="9135258" cy="338554"/>
          </a:xfrm>
          <a:prstGeom prst="rect">
            <a:avLst/>
          </a:prstGeom>
          <a:noFill/>
        </p:spPr>
        <p:txBody>
          <a:bodyPr wrap="none" rtlCol="0">
            <a:spAutoFit/>
          </a:bodyPr>
          <a:lstStyle/>
          <a:p>
            <a:r>
              <a:rPr lang="en-US" sz="1600" dirty="0"/>
              <a:t>Now let’s get more quantitative, and see if we can work out how the transmitted and incident angles relate.</a:t>
            </a:r>
          </a:p>
        </p:txBody>
      </p:sp>
      <p:graphicFrame>
        <p:nvGraphicFramePr>
          <p:cNvPr id="34" name="Object 33">
            <a:extLst>
              <a:ext uri="{FF2B5EF4-FFF2-40B4-BE49-F238E27FC236}">
                <a16:creationId xmlns:a16="http://schemas.microsoft.com/office/drawing/2014/main" id="{D11EADE7-60FA-41B7-B44D-237D4C4D4B46}"/>
              </a:ext>
            </a:extLst>
          </p:cNvPr>
          <p:cNvGraphicFramePr>
            <a:graphicFrameLocks noChangeAspect="1"/>
          </p:cNvGraphicFramePr>
          <p:nvPr>
            <p:extLst>
              <p:ext uri="{D42A27DB-BD31-4B8C-83A1-F6EECF244321}">
                <p14:modId xmlns:p14="http://schemas.microsoft.com/office/powerpoint/2010/main" val="2866193962"/>
              </p:ext>
            </p:extLst>
          </p:nvPr>
        </p:nvGraphicFramePr>
        <p:xfrm>
          <a:off x="573990" y="5874638"/>
          <a:ext cx="1698625" cy="679450"/>
        </p:xfrm>
        <a:graphic>
          <a:graphicData uri="http://schemas.openxmlformats.org/presentationml/2006/ole">
            <mc:AlternateContent xmlns:mc="http://schemas.openxmlformats.org/markup-compatibility/2006">
              <mc:Choice xmlns:v="urn:schemas-microsoft-com:vml" Requires="v">
                <p:oleObj name="Equation" r:id="rId26" imgW="1206360" imgH="482400" progId="Equation.DSMT4">
                  <p:embed/>
                </p:oleObj>
              </mc:Choice>
              <mc:Fallback>
                <p:oleObj name="Equation" r:id="rId26" imgW="1206360" imgH="482400" progId="Equation.DSMT4">
                  <p:embed/>
                  <p:pic>
                    <p:nvPicPr>
                      <p:cNvPr id="15" name="Object 14">
                        <a:extLst>
                          <a:ext uri="{FF2B5EF4-FFF2-40B4-BE49-F238E27FC236}">
                            <a16:creationId xmlns:a16="http://schemas.microsoft.com/office/drawing/2014/main" id="{F54C3E66-8CFF-4FAF-A0D7-6FF0219BCE9E}"/>
                          </a:ext>
                        </a:extLst>
                      </p:cNvPr>
                      <p:cNvPicPr/>
                      <p:nvPr/>
                    </p:nvPicPr>
                    <p:blipFill>
                      <a:blip r:embed="rId27"/>
                      <a:stretch>
                        <a:fillRect/>
                      </a:stretch>
                    </p:blipFill>
                    <p:spPr>
                      <a:xfrm>
                        <a:off x="573990" y="5874638"/>
                        <a:ext cx="1698625" cy="679450"/>
                      </a:xfrm>
                      <a:prstGeom prst="rect">
                        <a:avLst/>
                      </a:prstGeom>
                    </p:spPr>
                  </p:pic>
                </p:oleObj>
              </mc:Fallback>
            </mc:AlternateContent>
          </a:graphicData>
        </a:graphic>
      </p:graphicFrame>
      <p:sp>
        <p:nvSpPr>
          <p:cNvPr id="19" name="TextBox 18">
            <a:extLst>
              <a:ext uri="{FF2B5EF4-FFF2-40B4-BE49-F238E27FC236}">
                <a16:creationId xmlns:a16="http://schemas.microsoft.com/office/drawing/2014/main" id="{6A284857-F134-469B-A86D-7A86C3834ADC}"/>
              </a:ext>
            </a:extLst>
          </p:cNvPr>
          <p:cNvSpPr txBox="1"/>
          <p:nvPr/>
        </p:nvSpPr>
        <p:spPr>
          <a:xfrm>
            <a:off x="487126" y="5526434"/>
            <a:ext cx="2289281" cy="338554"/>
          </a:xfrm>
          <a:prstGeom prst="rect">
            <a:avLst/>
          </a:prstGeom>
          <a:noFill/>
        </p:spPr>
        <p:txBody>
          <a:bodyPr wrap="none" rtlCol="0">
            <a:spAutoFit/>
          </a:bodyPr>
          <a:lstStyle/>
          <a:p>
            <a:r>
              <a:rPr lang="en-US" sz="1600" dirty="0"/>
              <a:t>Can get critical angle too:</a:t>
            </a:r>
          </a:p>
        </p:txBody>
      </p:sp>
      <p:cxnSp>
        <p:nvCxnSpPr>
          <p:cNvPr id="21" name="Straight Arrow Connector 20">
            <a:extLst>
              <a:ext uri="{FF2B5EF4-FFF2-40B4-BE49-F238E27FC236}">
                <a16:creationId xmlns:a16="http://schemas.microsoft.com/office/drawing/2014/main" id="{E601630C-3C6F-4DAD-9083-F7A39B64D196}"/>
              </a:ext>
            </a:extLst>
          </p:cNvPr>
          <p:cNvCxnSpPr/>
          <p:nvPr/>
        </p:nvCxnSpPr>
        <p:spPr>
          <a:xfrm>
            <a:off x="2578851" y="6238060"/>
            <a:ext cx="53059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38" name="Object 37">
            <a:extLst>
              <a:ext uri="{FF2B5EF4-FFF2-40B4-BE49-F238E27FC236}">
                <a16:creationId xmlns:a16="http://schemas.microsoft.com/office/drawing/2014/main" id="{F67A9AEA-1008-4058-9286-01FCCD4FC74D}"/>
              </a:ext>
            </a:extLst>
          </p:cNvPr>
          <p:cNvGraphicFramePr>
            <a:graphicFrameLocks noChangeAspect="1"/>
          </p:cNvGraphicFramePr>
          <p:nvPr>
            <p:extLst>
              <p:ext uri="{D42A27DB-BD31-4B8C-83A1-F6EECF244321}">
                <p14:modId xmlns:p14="http://schemas.microsoft.com/office/powerpoint/2010/main" val="1055616698"/>
              </p:ext>
            </p:extLst>
          </p:nvPr>
        </p:nvGraphicFramePr>
        <p:xfrm>
          <a:off x="3256072" y="5937877"/>
          <a:ext cx="1316846" cy="679449"/>
        </p:xfrm>
        <a:graphic>
          <a:graphicData uri="http://schemas.openxmlformats.org/presentationml/2006/ole">
            <mc:AlternateContent xmlns:mc="http://schemas.openxmlformats.org/markup-compatibility/2006">
              <mc:Choice xmlns:v="urn:schemas-microsoft-com:vml" Requires="v">
                <p:oleObj name="Equation" r:id="rId28" imgW="939392" imgH="482391" progId="Equation.DSMT4">
                  <p:embed/>
                </p:oleObj>
              </mc:Choice>
              <mc:Fallback>
                <p:oleObj name="Equation" r:id="rId28" imgW="939392" imgH="482391" progId="Equation.DSMT4">
                  <p:embed/>
                  <p:pic>
                    <p:nvPicPr>
                      <p:cNvPr id="17" name="Object 16">
                        <a:extLst>
                          <a:ext uri="{FF2B5EF4-FFF2-40B4-BE49-F238E27FC236}">
                            <a16:creationId xmlns:a16="http://schemas.microsoft.com/office/drawing/2014/main" id="{DD8BC08B-BF72-4884-AEFB-A786492A35F6}"/>
                          </a:ext>
                        </a:extLst>
                      </p:cNvPr>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3256072" y="5937877"/>
                        <a:ext cx="1316846" cy="679449"/>
                      </a:xfrm>
                      <a:prstGeom prst="rect">
                        <a:avLst/>
                      </a:prstGeom>
                      <a:noFill/>
                      <a:ln>
                        <a:solidFill>
                          <a:srgbClr val="0070C0"/>
                        </a:solidFill>
                      </a:ln>
                    </p:spPr>
                  </p:pic>
                </p:oleObj>
              </mc:Fallback>
            </mc:AlternateContent>
          </a:graphicData>
        </a:graphic>
      </p:graphicFrame>
    </p:spTree>
    <p:extLst>
      <p:ext uri="{BB962C8B-B14F-4D97-AF65-F5344CB8AC3E}">
        <p14:creationId xmlns:p14="http://schemas.microsoft.com/office/powerpoint/2010/main" val="2384749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5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5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52"/>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54"/>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55"/>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9"/>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34"/>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14" grpId="0"/>
      <p:bldP spid="6" grpId="0"/>
      <p:bldP spid="10" grpId="0" animBg="1"/>
      <p:bldP spid="15" grpId="0" animBg="1"/>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05754A00-F488-473F-9A8C-6C30D67FB5B9}"/>
              </a:ext>
            </a:extLst>
          </p:cNvPr>
          <p:cNvSpPr txBox="1">
            <a:spLocks/>
          </p:cNvSpPr>
          <p:nvPr/>
        </p:nvSpPr>
        <p:spPr>
          <a:xfrm>
            <a:off x="2547510" y="498198"/>
            <a:ext cx="7779026" cy="57722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C.1 Wave transmission and reflection </a:t>
            </a:r>
          </a:p>
        </p:txBody>
      </p:sp>
      <p:graphicFrame>
        <p:nvGraphicFramePr>
          <p:cNvPr id="10" name="Object 9">
            <a:extLst>
              <a:ext uri="{FF2B5EF4-FFF2-40B4-BE49-F238E27FC236}">
                <a16:creationId xmlns:a16="http://schemas.microsoft.com/office/drawing/2014/main" id="{D220337C-B271-4C89-B7C7-0A40E9C75508}"/>
              </a:ext>
            </a:extLst>
          </p:cNvPr>
          <p:cNvGraphicFramePr>
            <a:graphicFrameLocks noChangeAspect="1"/>
          </p:cNvGraphicFramePr>
          <p:nvPr>
            <p:extLst>
              <p:ext uri="{D42A27DB-BD31-4B8C-83A1-F6EECF244321}">
                <p14:modId xmlns:p14="http://schemas.microsoft.com/office/powerpoint/2010/main" val="1873151845"/>
              </p:ext>
            </p:extLst>
          </p:nvPr>
        </p:nvGraphicFramePr>
        <p:xfrm>
          <a:off x="438492" y="1684973"/>
          <a:ext cx="3327400" cy="2109787"/>
        </p:xfrm>
        <a:graphic>
          <a:graphicData uri="http://schemas.openxmlformats.org/presentationml/2006/ole">
            <mc:AlternateContent xmlns:mc="http://schemas.openxmlformats.org/markup-compatibility/2006">
              <mc:Choice xmlns:v="urn:schemas-microsoft-com:vml" Requires="v">
                <p:oleObj name="Bitmap Image" r:id="rId2" imgW="2567880" imgH="1630800" progId="Paint.Picture">
                  <p:embed/>
                </p:oleObj>
              </mc:Choice>
              <mc:Fallback>
                <p:oleObj name="Bitmap Image" r:id="rId2" imgW="2567880" imgH="1630800" progId="Paint.Picture">
                  <p:embed/>
                  <p:pic>
                    <p:nvPicPr>
                      <p:cNvPr id="0" name="Object 3"/>
                      <p:cNvPicPr>
                        <a:picLocks noChangeAspect="1" noChangeArrowheads="1"/>
                      </p:cNvPicPr>
                      <p:nvPr/>
                    </p:nvPicPr>
                    <p:blipFill>
                      <a:blip r:embed="rId3"/>
                      <a:srcRect/>
                      <a:stretch>
                        <a:fillRect/>
                      </a:stretch>
                    </p:blipFill>
                    <p:spPr bwMode="auto">
                      <a:xfrm>
                        <a:off x="438492" y="1684973"/>
                        <a:ext cx="3327400" cy="2109787"/>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64C4CE5A-6F3D-4082-9856-C6A3FF5A929E}"/>
              </a:ext>
            </a:extLst>
          </p:cNvPr>
          <p:cNvGraphicFramePr>
            <a:graphicFrameLocks noChangeAspect="1"/>
          </p:cNvGraphicFramePr>
          <p:nvPr>
            <p:extLst>
              <p:ext uri="{D42A27DB-BD31-4B8C-83A1-F6EECF244321}">
                <p14:modId xmlns:p14="http://schemas.microsoft.com/office/powerpoint/2010/main" val="558122214"/>
              </p:ext>
            </p:extLst>
          </p:nvPr>
        </p:nvGraphicFramePr>
        <p:xfrm>
          <a:off x="438492" y="4022627"/>
          <a:ext cx="3327400" cy="2218980"/>
        </p:xfrm>
        <a:graphic>
          <a:graphicData uri="http://schemas.openxmlformats.org/presentationml/2006/ole">
            <mc:AlternateContent xmlns:mc="http://schemas.openxmlformats.org/markup-compatibility/2006">
              <mc:Choice xmlns:v="urn:schemas-microsoft-com:vml" Requires="v">
                <p:oleObj name="Bitmap Image" r:id="rId4" imgW="2468880" imgH="1645920" progId="Paint.Picture">
                  <p:embed/>
                </p:oleObj>
              </mc:Choice>
              <mc:Fallback>
                <p:oleObj name="Bitmap Image" r:id="rId4" imgW="2468880" imgH="1645920" progId="Paint.Picture">
                  <p:embed/>
                  <p:pic>
                    <p:nvPicPr>
                      <p:cNvPr id="0" name="Object 5"/>
                      <p:cNvPicPr>
                        <a:picLocks noChangeAspect="1" noChangeArrowheads="1"/>
                      </p:cNvPicPr>
                      <p:nvPr/>
                    </p:nvPicPr>
                    <p:blipFill>
                      <a:blip r:embed="rId5"/>
                      <a:srcRect/>
                      <a:stretch>
                        <a:fillRect/>
                      </a:stretch>
                    </p:blipFill>
                    <p:spPr bwMode="auto">
                      <a:xfrm>
                        <a:off x="438492" y="4022627"/>
                        <a:ext cx="3327400" cy="2218980"/>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0BB7C413-456D-4551-875D-976C6E4EB17C}"/>
              </a:ext>
            </a:extLst>
          </p:cNvPr>
          <p:cNvGraphicFramePr>
            <a:graphicFrameLocks noChangeAspect="1"/>
          </p:cNvGraphicFramePr>
          <p:nvPr>
            <p:extLst>
              <p:ext uri="{D42A27DB-BD31-4B8C-83A1-F6EECF244321}">
                <p14:modId xmlns:p14="http://schemas.microsoft.com/office/powerpoint/2010/main" val="3151753961"/>
              </p:ext>
            </p:extLst>
          </p:nvPr>
        </p:nvGraphicFramePr>
        <p:xfrm>
          <a:off x="7516625" y="1684973"/>
          <a:ext cx="3270910" cy="2083095"/>
        </p:xfrm>
        <a:graphic>
          <a:graphicData uri="http://schemas.openxmlformats.org/presentationml/2006/ole">
            <mc:AlternateContent xmlns:mc="http://schemas.openxmlformats.org/markup-compatibility/2006">
              <mc:Choice xmlns:v="urn:schemas-microsoft-com:vml" Requires="v">
                <p:oleObj name="Bitmap Image" r:id="rId6" imgW="2644200" imgH="1684080" progId="Paint.Picture">
                  <p:embed/>
                </p:oleObj>
              </mc:Choice>
              <mc:Fallback>
                <p:oleObj name="Bitmap Image" r:id="rId6" imgW="2644200" imgH="1684080" progId="Paint.Picture">
                  <p:embed/>
                  <p:pic>
                    <p:nvPicPr>
                      <p:cNvPr id="0" name="Object 7"/>
                      <p:cNvPicPr>
                        <a:picLocks noChangeAspect="1" noChangeArrowheads="1"/>
                      </p:cNvPicPr>
                      <p:nvPr/>
                    </p:nvPicPr>
                    <p:blipFill>
                      <a:blip r:embed="rId7"/>
                      <a:srcRect/>
                      <a:stretch>
                        <a:fillRect/>
                      </a:stretch>
                    </p:blipFill>
                    <p:spPr bwMode="auto">
                      <a:xfrm>
                        <a:off x="7516625" y="1684973"/>
                        <a:ext cx="3270910" cy="2083095"/>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2EDB76A6-BBB3-4E1A-939D-73AAB2A61377}"/>
              </a:ext>
            </a:extLst>
          </p:cNvPr>
          <p:cNvGraphicFramePr>
            <a:graphicFrameLocks noChangeAspect="1"/>
          </p:cNvGraphicFramePr>
          <p:nvPr>
            <p:extLst>
              <p:ext uri="{D42A27DB-BD31-4B8C-83A1-F6EECF244321}">
                <p14:modId xmlns:p14="http://schemas.microsoft.com/office/powerpoint/2010/main" val="3227038840"/>
              </p:ext>
            </p:extLst>
          </p:nvPr>
        </p:nvGraphicFramePr>
        <p:xfrm>
          <a:off x="7488379" y="3988860"/>
          <a:ext cx="3299155" cy="2233683"/>
        </p:xfrm>
        <a:graphic>
          <a:graphicData uri="http://schemas.openxmlformats.org/presentationml/2006/ole">
            <mc:AlternateContent xmlns:mc="http://schemas.openxmlformats.org/markup-compatibility/2006">
              <mc:Choice xmlns:v="urn:schemas-microsoft-com:vml" Requires="v">
                <p:oleObj name="Bitmap Image" r:id="rId8" imgW="2529720" imgH="1714680" progId="Paint.Picture">
                  <p:embed/>
                </p:oleObj>
              </mc:Choice>
              <mc:Fallback>
                <p:oleObj name="Bitmap Image" r:id="rId8" imgW="2529720" imgH="1714680" progId="Paint.Picture">
                  <p:embed/>
                  <p:pic>
                    <p:nvPicPr>
                      <p:cNvPr id="0" name="Object 9"/>
                      <p:cNvPicPr>
                        <a:picLocks noChangeAspect="1" noChangeArrowheads="1"/>
                      </p:cNvPicPr>
                      <p:nvPr/>
                    </p:nvPicPr>
                    <p:blipFill>
                      <a:blip r:embed="rId9"/>
                      <a:srcRect/>
                      <a:stretch>
                        <a:fillRect/>
                      </a:stretch>
                    </p:blipFill>
                    <p:spPr bwMode="auto">
                      <a:xfrm>
                        <a:off x="7488379" y="3988860"/>
                        <a:ext cx="3299155" cy="2233683"/>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BF5E0029-EA18-407E-9C3B-1BD9E926CD3A}"/>
              </a:ext>
            </a:extLst>
          </p:cNvPr>
          <p:cNvSpPr txBox="1"/>
          <p:nvPr/>
        </p:nvSpPr>
        <p:spPr>
          <a:xfrm>
            <a:off x="4059734" y="3989280"/>
            <a:ext cx="3134804" cy="2062103"/>
          </a:xfrm>
          <a:prstGeom prst="rect">
            <a:avLst/>
          </a:prstGeom>
          <a:noFill/>
        </p:spPr>
        <p:txBody>
          <a:bodyPr wrap="square" rtlCol="0">
            <a:spAutoFit/>
          </a:bodyPr>
          <a:lstStyle/>
          <a:p>
            <a:r>
              <a:rPr lang="en-US" sz="1600" dirty="0"/>
              <a:t>What waves do when they overlap depends on the medium.  For linear mediums (one’s that obey our wave equation developed at the beginning of part B), the waves will </a:t>
            </a:r>
            <a:r>
              <a:rPr lang="en-US" sz="1600" i="1" dirty="0"/>
              <a:t>superimpose</a:t>
            </a:r>
            <a:r>
              <a:rPr lang="en-US" sz="1600" dirty="0"/>
              <a:t> on each other, i.e., the </a:t>
            </a:r>
          </a:p>
          <a:p>
            <a:r>
              <a:rPr lang="en-US" sz="1600" dirty="0"/>
              <a:t>shape the string will take is the </a:t>
            </a:r>
            <a:r>
              <a:rPr lang="en-US" sz="1600" i="1" dirty="0"/>
              <a:t>sum</a:t>
            </a:r>
            <a:r>
              <a:rPr lang="en-US" sz="1600" dirty="0"/>
              <a:t> of the two waves’ displacements.  </a:t>
            </a:r>
          </a:p>
        </p:txBody>
      </p:sp>
    </p:spTree>
    <p:extLst>
      <p:ext uri="{BB962C8B-B14F-4D97-AF65-F5344CB8AC3E}">
        <p14:creationId xmlns:p14="http://schemas.microsoft.com/office/powerpoint/2010/main" val="2223752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F29F5E2-8F27-4E55-956F-379D016EEAF9}"/>
              </a:ext>
            </a:extLst>
          </p:cNvPr>
          <p:cNvSpPr txBox="1"/>
          <p:nvPr/>
        </p:nvSpPr>
        <p:spPr>
          <a:xfrm>
            <a:off x="2987617" y="414844"/>
            <a:ext cx="6677405" cy="584775"/>
          </a:xfrm>
          <a:prstGeom prst="rect">
            <a:avLst/>
          </a:prstGeom>
          <a:noFill/>
        </p:spPr>
        <p:txBody>
          <a:bodyPr wrap="none" rtlCol="0">
            <a:spAutoFit/>
          </a:bodyPr>
          <a:lstStyle/>
          <a:p>
            <a:r>
              <a:rPr lang="en-US" sz="3200" b="1" u="sng" dirty="0"/>
              <a:t>C.2 Wave transmission, reflection (3D)</a:t>
            </a:r>
            <a:endParaRPr lang="en-US" b="1" u="sng" dirty="0"/>
          </a:p>
        </p:txBody>
      </p:sp>
      <p:graphicFrame>
        <p:nvGraphicFramePr>
          <p:cNvPr id="4" name="Object 3">
            <a:extLst>
              <a:ext uri="{FF2B5EF4-FFF2-40B4-BE49-F238E27FC236}">
                <a16:creationId xmlns:a16="http://schemas.microsoft.com/office/drawing/2014/main" id="{BEA0BD3B-A951-40D1-BAF2-01A6B6A59DF5}"/>
              </a:ext>
            </a:extLst>
          </p:cNvPr>
          <p:cNvGraphicFramePr>
            <a:graphicFrameLocks noChangeAspect="1"/>
          </p:cNvGraphicFramePr>
          <p:nvPr>
            <p:extLst>
              <p:ext uri="{D42A27DB-BD31-4B8C-83A1-F6EECF244321}">
                <p14:modId xmlns:p14="http://schemas.microsoft.com/office/powerpoint/2010/main" val="27922797"/>
              </p:ext>
            </p:extLst>
          </p:nvPr>
        </p:nvGraphicFramePr>
        <p:xfrm>
          <a:off x="409575" y="1116013"/>
          <a:ext cx="4446905" cy="2760998"/>
        </p:xfrm>
        <a:graphic>
          <a:graphicData uri="http://schemas.openxmlformats.org/presentationml/2006/ole">
            <mc:AlternateContent xmlns:mc="http://schemas.openxmlformats.org/markup-compatibility/2006">
              <mc:Choice xmlns:v="urn:schemas-microsoft-com:vml" Requires="v">
                <p:oleObj name="Bitmap Image" r:id="rId2" imgW="5974200" imgH="2994840" progId="Paint.Picture">
                  <p:embed/>
                </p:oleObj>
              </mc:Choice>
              <mc:Fallback>
                <p:oleObj name="Bitmap Image" r:id="rId2" imgW="5974200" imgH="2994840" progId="Paint.Picture">
                  <p:embed/>
                  <p:pic>
                    <p:nvPicPr>
                      <p:cNvPr id="0" name="Object 1"/>
                      <p:cNvPicPr>
                        <a:picLocks noChangeAspect="1" noChangeArrowheads="1"/>
                      </p:cNvPicPr>
                      <p:nvPr/>
                    </p:nvPicPr>
                    <p:blipFill>
                      <a:blip r:embed="rId3"/>
                      <a:srcRect l="6149" t="11169" r="37251" b="18665"/>
                      <a:stretch>
                        <a:fillRect/>
                      </a:stretch>
                    </p:blipFill>
                    <p:spPr bwMode="auto">
                      <a:xfrm>
                        <a:off x="409575" y="1116013"/>
                        <a:ext cx="4446905" cy="2760998"/>
                      </a:xfrm>
                      <a:prstGeom prst="rect">
                        <a:avLst/>
                      </a:prstGeom>
                      <a:noFill/>
                    </p:spPr>
                  </p:pic>
                </p:oleObj>
              </mc:Fallback>
            </mc:AlternateContent>
          </a:graphicData>
        </a:graphic>
      </p:graphicFrame>
      <p:sp>
        <p:nvSpPr>
          <p:cNvPr id="16" name="Rectangle 6">
            <a:extLst>
              <a:ext uri="{FF2B5EF4-FFF2-40B4-BE49-F238E27FC236}">
                <a16:creationId xmlns:a16="http://schemas.microsoft.com/office/drawing/2014/main" id="{2104609E-CDB6-430B-824F-99852DF2AFCD}"/>
              </a:ext>
            </a:extLst>
          </p:cNvPr>
          <p:cNvSpPr>
            <a:spLocks noChangeArrowheads="1"/>
          </p:cNvSpPr>
          <p:nvPr/>
        </p:nvSpPr>
        <p:spPr bwMode="auto">
          <a:xfrm>
            <a:off x="6626404" y="251000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TextBox 17">
            <a:extLst>
              <a:ext uri="{FF2B5EF4-FFF2-40B4-BE49-F238E27FC236}">
                <a16:creationId xmlns:a16="http://schemas.microsoft.com/office/drawing/2014/main" id="{81025CE8-9C4A-4CA7-A9CF-12DCD7C97C24}"/>
              </a:ext>
            </a:extLst>
          </p:cNvPr>
          <p:cNvSpPr txBox="1"/>
          <p:nvPr/>
        </p:nvSpPr>
        <p:spPr>
          <a:xfrm>
            <a:off x="5291075" y="1352755"/>
            <a:ext cx="6303176" cy="1569660"/>
          </a:xfrm>
          <a:prstGeom prst="rect">
            <a:avLst/>
          </a:prstGeom>
          <a:noFill/>
        </p:spPr>
        <p:txBody>
          <a:bodyPr wrap="square" rtlCol="0">
            <a:spAutoFit/>
          </a:bodyPr>
          <a:lstStyle/>
          <a:p>
            <a:r>
              <a:rPr lang="en-US" sz="1600" dirty="0">
                <a:solidFill>
                  <a:srgbClr val="002060"/>
                </a:solidFill>
              </a:rPr>
              <a:t>Consider the laser beam incident on a water filled transparent box at a 50⁰ angle.  Say the intensity of the beam is 100W/m</a:t>
            </a:r>
            <a:r>
              <a:rPr lang="en-US" sz="1600" baseline="30000" dirty="0">
                <a:solidFill>
                  <a:srgbClr val="002060"/>
                </a:solidFill>
              </a:rPr>
              <a:t>2</a:t>
            </a:r>
            <a:r>
              <a:rPr lang="en-US" sz="1600" dirty="0">
                <a:solidFill>
                  <a:srgbClr val="002060"/>
                </a:solidFill>
              </a:rPr>
              <a:t>, and is oscillating </a:t>
            </a:r>
          </a:p>
          <a:p>
            <a:r>
              <a:rPr lang="en-US" sz="1600" dirty="0">
                <a:solidFill>
                  <a:srgbClr val="002060"/>
                </a:solidFill>
              </a:rPr>
              <a:t>‘upwards’ in the transverse direction.  Trace the path of the light ray through the box through four reflections.  Give the intensities of the transmitted and reflected rays, assuming they equally share the incident waves energy, and also state the orientation of these waves.</a:t>
            </a:r>
          </a:p>
        </p:txBody>
      </p:sp>
      <p:graphicFrame>
        <p:nvGraphicFramePr>
          <p:cNvPr id="10" name="Object 9">
            <a:extLst>
              <a:ext uri="{FF2B5EF4-FFF2-40B4-BE49-F238E27FC236}">
                <a16:creationId xmlns:a16="http://schemas.microsoft.com/office/drawing/2014/main" id="{4B3E2453-9CA8-4FB7-8593-A43D34CFAAF1}"/>
              </a:ext>
            </a:extLst>
          </p:cNvPr>
          <p:cNvGraphicFramePr>
            <a:graphicFrameLocks noChangeAspect="1"/>
          </p:cNvGraphicFramePr>
          <p:nvPr>
            <p:extLst>
              <p:ext uri="{D42A27DB-BD31-4B8C-83A1-F6EECF244321}">
                <p14:modId xmlns:p14="http://schemas.microsoft.com/office/powerpoint/2010/main" val="4226992763"/>
              </p:ext>
            </p:extLst>
          </p:nvPr>
        </p:nvGraphicFramePr>
        <p:xfrm>
          <a:off x="518477" y="3768091"/>
          <a:ext cx="4092157" cy="2419350"/>
        </p:xfrm>
        <a:graphic>
          <a:graphicData uri="http://schemas.openxmlformats.org/presentationml/2006/ole">
            <mc:AlternateContent xmlns:mc="http://schemas.openxmlformats.org/markup-compatibility/2006">
              <mc:Choice xmlns:v="urn:schemas-microsoft-com:vml" Requires="v">
                <p:oleObj name="Bitmap Image" r:id="rId4" imgW="4701600" imgH="2811960" progId="Paint.Picture">
                  <p:embed/>
                </p:oleObj>
              </mc:Choice>
              <mc:Fallback>
                <p:oleObj name="Bitmap Image" r:id="rId4" imgW="4701600" imgH="2811960" progId="Paint.Picture">
                  <p:embed/>
                  <p:pic>
                    <p:nvPicPr>
                      <p:cNvPr id="3" name="Object 2">
                        <a:extLst>
                          <a:ext uri="{FF2B5EF4-FFF2-40B4-BE49-F238E27FC236}">
                            <a16:creationId xmlns:a16="http://schemas.microsoft.com/office/drawing/2014/main" id="{2221B5B1-745B-4BA1-B0B9-CA5171FF99CA}"/>
                          </a:ext>
                        </a:extLst>
                      </p:cNvPr>
                      <p:cNvPicPr>
                        <a:picLocks noChangeAspect="1" noChangeArrowheads="1"/>
                      </p:cNvPicPr>
                      <p:nvPr/>
                    </p:nvPicPr>
                    <p:blipFill>
                      <a:blip r:embed="rId5"/>
                      <a:srcRect l="7549" t="11574" r="17445" b="18199"/>
                      <a:stretch>
                        <a:fillRect/>
                      </a:stretch>
                    </p:blipFill>
                    <p:spPr bwMode="auto">
                      <a:xfrm>
                        <a:off x="518477" y="3768091"/>
                        <a:ext cx="4092157" cy="2419350"/>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6FC533CD-FD3C-4247-95AB-F69125CEDC56}"/>
              </a:ext>
            </a:extLst>
          </p:cNvPr>
          <p:cNvSpPr txBox="1"/>
          <p:nvPr/>
        </p:nvSpPr>
        <p:spPr>
          <a:xfrm>
            <a:off x="9382368" y="4099202"/>
            <a:ext cx="1129155" cy="369332"/>
          </a:xfrm>
          <a:prstGeom prst="rect">
            <a:avLst/>
          </a:prstGeom>
          <a:noFill/>
          <a:ln>
            <a:solidFill>
              <a:schemeClr val="tx1"/>
            </a:solidFill>
          </a:ln>
        </p:spPr>
        <p:txBody>
          <a:bodyPr wrap="none" rtlCol="0">
            <a:spAutoFit/>
          </a:bodyPr>
          <a:lstStyle/>
          <a:p>
            <a:r>
              <a:rPr lang="en-US" dirty="0"/>
              <a:t>Reflection</a:t>
            </a:r>
          </a:p>
        </p:txBody>
      </p:sp>
      <p:sp>
        <p:nvSpPr>
          <p:cNvPr id="13" name="Rectangle 12">
            <a:extLst>
              <a:ext uri="{FF2B5EF4-FFF2-40B4-BE49-F238E27FC236}">
                <a16:creationId xmlns:a16="http://schemas.microsoft.com/office/drawing/2014/main" id="{957BA6A0-FECB-48A9-94E7-90F61AC9CDE4}"/>
              </a:ext>
            </a:extLst>
          </p:cNvPr>
          <p:cNvSpPr/>
          <p:nvPr/>
        </p:nvSpPr>
        <p:spPr>
          <a:xfrm>
            <a:off x="5559657" y="4079666"/>
            <a:ext cx="1393523" cy="369332"/>
          </a:xfrm>
          <a:prstGeom prst="rect">
            <a:avLst/>
          </a:prstGeom>
          <a:ln>
            <a:solidFill>
              <a:schemeClr val="tx1"/>
            </a:solidFill>
          </a:ln>
        </p:spPr>
        <p:txBody>
          <a:bodyPr wrap="none">
            <a:spAutoFit/>
          </a:bodyPr>
          <a:lstStyle/>
          <a:p>
            <a:r>
              <a:rPr lang="en-US" dirty="0"/>
              <a:t>Transmission</a:t>
            </a:r>
          </a:p>
        </p:txBody>
      </p:sp>
      <p:graphicFrame>
        <p:nvGraphicFramePr>
          <p:cNvPr id="15" name="Object 14">
            <a:extLst>
              <a:ext uri="{FF2B5EF4-FFF2-40B4-BE49-F238E27FC236}">
                <a16:creationId xmlns:a16="http://schemas.microsoft.com/office/drawing/2014/main" id="{B256EDEF-557D-41A9-9EC0-1A8A96062114}"/>
              </a:ext>
            </a:extLst>
          </p:cNvPr>
          <p:cNvGraphicFramePr>
            <a:graphicFrameLocks noChangeAspect="1"/>
          </p:cNvGraphicFramePr>
          <p:nvPr>
            <p:extLst>
              <p:ext uri="{D42A27DB-BD31-4B8C-83A1-F6EECF244321}">
                <p14:modId xmlns:p14="http://schemas.microsoft.com/office/powerpoint/2010/main" val="1562673122"/>
              </p:ext>
            </p:extLst>
          </p:nvPr>
        </p:nvGraphicFramePr>
        <p:xfrm>
          <a:off x="5524544" y="5131112"/>
          <a:ext cx="2203720" cy="1056329"/>
        </p:xfrm>
        <a:graphic>
          <a:graphicData uri="http://schemas.openxmlformats.org/presentationml/2006/ole">
            <mc:AlternateContent xmlns:mc="http://schemas.openxmlformats.org/markup-compatibility/2006">
              <mc:Choice xmlns:v="urn:schemas-microsoft-com:vml" Requires="v">
                <p:oleObj name="Equation" r:id="rId6" imgW="1536480" imgH="736560" progId="Equation.DSMT4">
                  <p:embed/>
                </p:oleObj>
              </mc:Choice>
              <mc:Fallback>
                <p:oleObj name="Equation" r:id="rId6" imgW="1536480" imgH="736560" progId="Equation.DSMT4">
                  <p:embed/>
                  <p:pic>
                    <p:nvPicPr>
                      <p:cNvPr id="0" name=""/>
                      <p:cNvPicPr/>
                      <p:nvPr/>
                    </p:nvPicPr>
                    <p:blipFill>
                      <a:blip r:embed="rId7"/>
                      <a:stretch>
                        <a:fillRect/>
                      </a:stretch>
                    </p:blipFill>
                    <p:spPr>
                      <a:xfrm>
                        <a:off x="5524544" y="5131112"/>
                        <a:ext cx="2203720" cy="1056329"/>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5EA54136-981B-44D4-AE40-033771E4EF37}"/>
              </a:ext>
            </a:extLst>
          </p:cNvPr>
          <p:cNvSpPr txBox="1"/>
          <p:nvPr/>
        </p:nvSpPr>
        <p:spPr>
          <a:xfrm>
            <a:off x="5471401" y="6150768"/>
            <a:ext cx="2581669" cy="584775"/>
          </a:xfrm>
          <a:prstGeom prst="rect">
            <a:avLst/>
          </a:prstGeom>
          <a:noFill/>
        </p:spPr>
        <p:txBody>
          <a:bodyPr wrap="none" rtlCol="0">
            <a:spAutoFit/>
          </a:bodyPr>
          <a:lstStyle/>
          <a:p>
            <a:r>
              <a:rPr lang="en-US" sz="1600" dirty="0"/>
              <a:t>And it will split the intensity, </a:t>
            </a:r>
          </a:p>
          <a:p>
            <a:r>
              <a:rPr lang="en-US" sz="1600" dirty="0"/>
              <a:t>and be ‘up’</a:t>
            </a:r>
          </a:p>
        </p:txBody>
      </p:sp>
      <p:graphicFrame>
        <p:nvGraphicFramePr>
          <p:cNvPr id="19" name="Object 18">
            <a:extLst>
              <a:ext uri="{FF2B5EF4-FFF2-40B4-BE49-F238E27FC236}">
                <a16:creationId xmlns:a16="http://schemas.microsoft.com/office/drawing/2014/main" id="{46278E06-26BC-4FA5-AFD9-83C8CB64BF7A}"/>
              </a:ext>
            </a:extLst>
          </p:cNvPr>
          <p:cNvGraphicFramePr>
            <a:graphicFrameLocks noChangeAspect="1"/>
          </p:cNvGraphicFramePr>
          <p:nvPr>
            <p:extLst>
              <p:ext uri="{D42A27DB-BD31-4B8C-83A1-F6EECF244321}">
                <p14:modId xmlns:p14="http://schemas.microsoft.com/office/powerpoint/2010/main" val="2154069414"/>
              </p:ext>
            </p:extLst>
          </p:nvPr>
        </p:nvGraphicFramePr>
        <p:xfrm>
          <a:off x="9382368" y="4687519"/>
          <a:ext cx="1185750" cy="369332"/>
        </p:xfrm>
        <a:graphic>
          <a:graphicData uri="http://schemas.openxmlformats.org/presentationml/2006/ole">
            <mc:AlternateContent xmlns:mc="http://schemas.openxmlformats.org/markup-compatibility/2006">
              <mc:Choice xmlns:v="urn:schemas-microsoft-com:vml" Requires="v">
                <p:oleObj name="Equation" r:id="rId8" imgW="774360" imgH="241200" progId="Equation.DSMT4">
                  <p:embed/>
                </p:oleObj>
              </mc:Choice>
              <mc:Fallback>
                <p:oleObj name="Equation" r:id="rId8" imgW="774360" imgH="241200" progId="Equation.DSMT4">
                  <p:embed/>
                  <p:pic>
                    <p:nvPicPr>
                      <p:cNvPr id="0" name=""/>
                      <p:cNvPicPr/>
                      <p:nvPr/>
                    </p:nvPicPr>
                    <p:blipFill>
                      <a:blip r:embed="rId9"/>
                      <a:stretch>
                        <a:fillRect/>
                      </a:stretch>
                    </p:blipFill>
                    <p:spPr>
                      <a:xfrm>
                        <a:off x="9382368" y="4687519"/>
                        <a:ext cx="1185750" cy="369332"/>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B1B30290-19AC-4379-B425-AD5932E65E5A}"/>
              </a:ext>
            </a:extLst>
          </p:cNvPr>
          <p:cNvSpPr txBox="1"/>
          <p:nvPr/>
        </p:nvSpPr>
        <p:spPr>
          <a:xfrm>
            <a:off x="9277283" y="5151274"/>
            <a:ext cx="2690993" cy="830997"/>
          </a:xfrm>
          <a:prstGeom prst="rect">
            <a:avLst/>
          </a:prstGeom>
          <a:noFill/>
        </p:spPr>
        <p:txBody>
          <a:bodyPr wrap="none" rtlCol="0">
            <a:spAutoFit/>
          </a:bodyPr>
          <a:lstStyle/>
          <a:p>
            <a:r>
              <a:rPr lang="en-US" sz="1600" dirty="0"/>
              <a:t>And it will split the intensity, </a:t>
            </a:r>
          </a:p>
          <a:p>
            <a:r>
              <a:rPr lang="en-US" sz="1600" dirty="0"/>
              <a:t>and be ‘down’, since it reflects</a:t>
            </a:r>
          </a:p>
          <a:p>
            <a:r>
              <a:rPr lang="en-US" sz="1600" dirty="0"/>
              <a:t>off a higher n.</a:t>
            </a:r>
          </a:p>
        </p:txBody>
      </p:sp>
      <p:graphicFrame>
        <p:nvGraphicFramePr>
          <p:cNvPr id="21" name="Object 20">
            <a:extLst>
              <a:ext uri="{FF2B5EF4-FFF2-40B4-BE49-F238E27FC236}">
                <a16:creationId xmlns:a16="http://schemas.microsoft.com/office/drawing/2014/main" id="{9DE5623A-F20A-4B35-BF4A-8321C89DA261}"/>
              </a:ext>
            </a:extLst>
          </p:cNvPr>
          <p:cNvGraphicFramePr>
            <a:graphicFrameLocks noChangeAspect="1"/>
          </p:cNvGraphicFramePr>
          <p:nvPr>
            <p:extLst>
              <p:ext uri="{D42A27DB-BD31-4B8C-83A1-F6EECF244321}">
                <p14:modId xmlns:p14="http://schemas.microsoft.com/office/powerpoint/2010/main" val="751312928"/>
              </p:ext>
            </p:extLst>
          </p:nvPr>
        </p:nvGraphicFramePr>
        <p:xfrm>
          <a:off x="5559657" y="4650464"/>
          <a:ext cx="1785105" cy="369332"/>
        </p:xfrm>
        <a:graphic>
          <a:graphicData uri="http://schemas.openxmlformats.org/presentationml/2006/ole">
            <mc:AlternateContent xmlns:mc="http://schemas.openxmlformats.org/markup-compatibility/2006">
              <mc:Choice xmlns:v="urn:schemas-microsoft-com:vml" Requires="v">
                <p:oleObj name="Equation" r:id="rId10" imgW="1104840" imgH="228600" progId="Equation.DSMT4">
                  <p:embed/>
                </p:oleObj>
              </mc:Choice>
              <mc:Fallback>
                <p:oleObj name="Equation" r:id="rId10" imgW="1104840" imgH="228600" progId="Equation.DSMT4">
                  <p:embed/>
                  <p:pic>
                    <p:nvPicPr>
                      <p:cNvPr id="0" name=""/>
                      <p:cNvPicPr/>
                      <p:nvPr/>
                    </p:nvPicPr>
                    <p:blipFill>
                      <a:blip r:embed="rId11"/>
                      <a:stretch>
                        <a:fillRect/>
                      </a:stretch>
                    </p:blipFill>
                    <p:spPr>
                      <a:xfrm>
                        <a:off x="5559657" y="4650464"/>
                        <a:ext cx="1785105" cy="369332"/>
                      </a:xfrm>
                      <a:prstGeom prst="rect">
                        <a:avLst/>
                      </a:prstGeom>
                    </p:spPr>
                  </p:pic>
                </p:oleObj>
              </mc:Fallback>
            </mc:AlternateContent>
          </a:graphicData>
        </a:graphic>
      </p:graphicFrame>
    </p:spTree>
    <p:extLst>
      <p:ext uri="{BB962C8B-B14F-4D97-AF65-F5344CB8AC3E}">
        <p14:creationId xmlns:p14="http://schemas.microsoft.com/office/powerpoint/2010/main" val="2273406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FD88163-C7FD-4126-A378-FE9B58465D68}"/>
              </a:ext>
            </a:extLst>
          </p:cNvPr>
          <p:cNvSpPr txBox="1"/>
          <p:nvPr/>
        </p:nvSpPr>
        <p:spPr>
          <a:xfrm>
            <a:off x="2987617" y="414844"/>
            <a:ext cx="6677405" cy="584775"/>
          </a:xfrm>
          <a:prstGeom prst="rect">
            <a:avLst/>
          </a:prstGeom>
          <a:noFill/>
        </p:spPr>
        <p:txBody>
          <a:bodyPr wrap="none" rtlCol="0">
            <a:spAutoFit/>
          </a:bodyPr>
          <a:lstStyle/>
          <a:p>
            <a:r>
              <a:rPr lang="en-US" sz="3200" b="1" u="sng" dirty="0"/>
              <a:t>C.2 Wave transmission, reflection (3D)</a:t>
            </a:r>
            <a:endParaRPr lang="en-US" b="1" u="sng" dirty="0"/>
          </a:p>
        </p:txBody>
      </p:sp>
      <p:graphicFrame>
        <p:nvGraphicFramePr>
          <p:cNvPr id="4" name="Object 3">
            <a:extLst>
              <a:ext uri="{FF2B5EF4-FFF2-40B4-BE49-F238E27FC236}">
                <a16:creationId xmlns:a16="http://schemas.microsoft.com/office/drawing/2014/main" id="{ACC6A478-1CBC-4F4C-9DE0-8E56495C0F44}"/>
              </a:ext>
            </a:extLst>
          </p:cNvPr>
          <p:cNvGraphicFramePr>
            <a:graphicFrameLocks noChangeAspect="1"/>
          </p:cNvGraphicFramePr>
          <p:nvPr>
            <p:extLst>
              <p:ext uri="{D42A27DB-BD31-4B8C-83A1-F6EECF244321}">
                <p14:modId xmlns:p14="http://schemas.microsoft.com/office/powerpoint/2010/main" val="957912691"/>
              </p:ext>
            </p:extLst>
          </p:nvPr>
        </p:nvGraphicFramePr>
        <p:xfrm>
          <a:off x="260350" y="1247775"/>
          <a:ext cx="4092157" cy="2419350"/>
        </p:xfrm>
        <a:graphic>
          <a:graphicData uri="http://schemas.openxmlformats.org/presentationml/2006/ole">
            <mc:AlternateContent xmlns:mc="http://schemas.openxmlformats.org/markup-compatibility/2006">
              <mc:Choice xmlns:v="urn:schemas-microsoft-com:vml" Requires="v">
                <p:oleObj name="Bitmap Image" r:id="rId2" imgW="4701600" imgH="2811960" progId="Paint.Picture">
                  <p:embed/>
                </p:oleObj>
              </mc:Choice>
              <mc:Fallback>
                <p:oleObj name="Bitmap Image" r:id="rId2" imgW="4701600" imgH="2811960" progId="Paint.Picture">
                  <p:embed/>
                  <p:pic>
                    <p:nvPicPr>
                      <p:cNvPr id="10" name="Object 9">
                        <a:extLst>
                          <a:ext uri="{FF2B5EF4-FFF2-40B4-BE49-F238E27FC236}">
                            <a16:creationId xmlns:a16="http://schemas.microsoft.com/office/drawing/2014/main" id="{4B3E2453-9CA8-4FB7-8593-A43D34CFAAF1}"/>
                          </a:ext>
                        </a:extLst>
                      </p:cNvPr>
                      <p:cNvPicPr>
                        <a:picLocks noChangeAspect="1" noChangeArrowheads="1"/>
                      </p:cNvPicPr>
                      <p:nvPr/>
                    </p:nvPicPr>
                    <p:blipFill>
                      <a:blip r:embed="rId3"/>
                      <a:srcRect l="7549" t="11574" r="17445" b="18199"/>
                      <a:stretch>
                        <a:fillRect/>
                      </a:stretch>
                    </p:blipFill>
                    <p:spPr bwMode="auto">
                      <a:xfrm>
                        <a:off x="260350" y="1247775"/>
                        <a:ext cx="4092157" cy="2419350"/>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4F26CD2D-F527-4CAE-9B9C-7780F7E69122}"/>
              </a:ext>
            </a:extLst>
          </p:cNvPr>
          <p:cNvSpPr txBox="1"/>
          <p:nvPr/>
        </p:nvSpPr>
        <p:spPr>
          <a:xfrm>
            <a:off x="5232400" y="1463040"/>
            <a:ext cx="4190250" cy="338554"/>
          </a:xfrm>
          <a:prstGeom prst="rect">
            <a:avLst/>
          </a:prstGeom>
          <a:noFill/>
        </p:spPr>
        <p:txBody>
          <a:bodyPr wrap="none" rtlCol="0">
            <a:spAutoFit/>
          </a:bodyPr>
          <a:lstStyle/>
          <a:p>
            <a:r>
              <a:rPr lang="en-US" sz="1600" dirty="0"/>
              <a:t>What is the normal line, and angle of incidence?</a:t>
            </a:r>
          </a:p>
        </p:txBody>
      </p:sp>
      <p:cxnSp>
        <p:nvCxnSpPr>
          <p:cNvPr id="7" name="Straight Connector 6">
            <a:extLst>
              <a:ext uri="{FF2B5EF4-FFF2-40B4-BE49-F238E27FC236}">
                <a16:creationId xmlns:a16="http://schemas.microsoft.com/office/drawing/2014/main" id="{2000A009-33CB-4118-B196-80E4EBCB41F9}"/>
              </a:ext>
            </a:extLst>
          </p:cNvPr>
          <p:cNvCxnSpPr/>
          <p:nvPr/>
        </p:nvCxnSpPr>
        <p:spPr>
          <a:xfrm>
            <a:off x="2773680" y="1247775"/>
            <a:ext cx="0" cy="733425"/>
          </a:xfrm>
          <a:prstGeom prst="line">
            <a:avLst/>
          </a:prstGeom>
        </p:spPr>
        <p:style>
          <a:lnRef idx="3">
            <a:schemeClr val="dk1"/>
          </a:lnRef>
          <a:fillRef idx="0">
            <a:schemeClr val="dk1"/>
          </a:fillRef>
          <a:effectRef idx="2">
            <a:schemeClr val="dk1"/>
          </a:effectRef>
          <a:fontRef idx="minor">
            <a:schemeClr val="tx1"/>
          </a:fontRef>
        </p:style>
      </p:cxnSp>
      <p:sp>
        <p:nvSpPr>
          <p:cNvPr id="8" name="Arc 7">
            <a:extLst>
              <a:ext uri="{FF2B5EF4-FFF2-40B4-BE49-F238E27FC236}">
                <a16:creationId xmlns:a16="http://schemas.microsoft.com/office/drawing/2014/main" id="{D91D189E-86B5-4B83-AE16-2DF32FFD434D}"/>
              </a:ext>
            </a:extLst>
          </p:cNvPr>
          <p:cNvSpPr/>
          <p:nvPr/>
        </p:nvSpPr>
        <p:spPr>
          <a:xfrm rot="11722119">
            <a:off x="2596638" y="1650597"/>
            <a:ext cx="345425" cy="169277"/>
          </a:xfrm>
          <a:prstGeom prst="arc">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graphicFrame>
        <p:nvGraphicFramePr>
          <p:cNvPr id="9" name="Object 8">
            <a:extLst>
              <a:ext uri="{FF2B5EF4-FFF2-40B4-BE49-F238E27FC236}">
                <a16:creationId xmlns:a16="http://schemas.microsoft.com/office/drawing/2014/main" id="{4EE1B384-9C70-4366-903B-EA24B6768FFE}"/>
              </a:ext>
            </a:extLst>
          </p:cNvPr>
          <p:cNvGraphicFramePr>
            <a:graphicFrameLocks noChangeAspect="1"/>
          </p:cNvGraphicFramePr>
          <p:nvPr>
            <p:extLst>
              <p:ext uri="{D42A27DB-BD31-4B8C-83A1-F6EECF244321}">
                <p14:modId xmlns:p14="http://schemas.microsoft.com/office/powerpoint/2010/main" val="3317322771"/>
              </p:ext>
            </p:extLst>
          </p:nvPr>
        </p:nvGraphicFramePr>
        <p:xfrm>
          <a:off x="2424622" y="1801594"/>
          <a:ext cx="252409" cy="293578"/>
        </p:xfrm>
        <a:graphic>
          <a:graphicData uri="http://schemas.openxmlformats.org/presentationml/2006/ole">
            <mc:AlternateContent xmlns:mc="http://schemas.openxmlformats.org/markup-compatibility/2006">
              <mc:Choice xmlns:v="urn:schemas-microsoft-com:vml" Requires="v">
                <p:oleObj name="Equation" r:id="rId4" imgW="190440" imgH="177480" progId="Equation.DSMT4">
                  <p:embed/>
                </p:oleObj>
              </mc:Choice>
              <mc:Fallback>
                <p:oleObj name="Equation" r:id="rId4" imgW="190440" imgH="177480" progId="Equation.DSMT4">
                  <p:embed/>
                  <p:pic>
                    <p:nvPicPr>
                      <p:cNvPr id="0" name=""/>
                      <p:cNvPicPr/>
                      <p:nvPr/>
                    </p:nvPicPr>
                    <p:blipFill>
                      <a:blip r:embed="rId5"/>
                      <a:stretch>
                        <a:fillRect/>
                      </a:stretch>
                    </p:blipFill>
                    <p:spPr>
                      <a:xfrm>
                        <a:off x="2424622" y="1801594"/>
                        <a:ext cx="252409" cy="293578"/>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3AC3B6AC-D4AB-4132-9515-24FA23FD4469}"/>
              </a:ext>
            </a:extLst>
          </p:cNvPr>
          <p:cNvSpPr txBox="1"/>
          <p:nvPr/>
        </p:nvSpPr>
        <p:spPr>
          <a:xfrm>
            <a:off x="9143367" y="2284551"/>
            <a:ext cx="1129155" cy="369332"/>
          </a:xfrm>
          <a:prstGeom prst="rect">
            <a:avLst/>
          </a:prstGeom>
          <a:noFill/>
          <a:ln>
            <a:solidFill>
              <a:schemeClr val="tx1"/>
            </a:solidFill>
          </a:ln>
        </p:spPr>
        <p:txBody>
          <a:bodyPr wrap="none" rtlCol="0">
            <a:spAutoFit/>
          </a:bodyPr>
          <a:lstStyle/>
          <a:p>
            <a:r>
              <a:rPr lang="en-US" dirty="0"/>
              <a:t>Reflection</a:t>
            </a:r>
          </a:p>
        </p:txBody>
      </p:sp>
      <p:sp>
        <p:nvSpPr>
          <p:cNvPr id="11" name="Rectangle 10">
            <a:extLst>
              <a:ext uri="{FF2B5EF4-FFF2-40B4-BE49-F238E27FC236}">
                <a16:creationId xmlns:a16="http://schemas.microsoft.com/office/drawing/2014/main" id="{59C2C12E-294E-4870-A80B-6E962897CA73}"/>
              </a:ext>
            </a:extLst>
          </p:cNvPr>
          <p:cNvSpPr/>
          <p:nvPr/>
        </p:nvSpPr>
        <p:spPr>
          <a:xfrm>
            <a:off x="5320656" y="2265015"/>
            <a:ext cx="1393523" cy="369332"/>
          </a:xfrm>
          <a:prstGeom prst="rect">
            <a:avLst/>
          </a:prstGeom>
          <a:ln>
            <a:solidFill>
              <a:schemeClr val="tx1"/>
            </a:solidFill>
          </a:ln>
        </p:spPr>
        <p:txBody>
          <a:bodyPr wrap="none">
            <a:spAutoFit/>
          </a:bodyPr>
          <a:lstStyle/>
          <a:p>
            <a:r>
              <a:rPr lang="en-US" dirty="0"/>
              <a:t>Transmission</a:t>
            </a:r>
          </a:p>
        </p:txBody>
      </p:sp>
      <p:graphicFrame>
        <p:nvGraphicFramePr>
          <p:cNvPr id="12" name="Object 11">
            <a:extLst>
              <a:ext uri="{FF2B5EF4-FFF2-40B4-BE49-F238E27FC236}">
                <a16:creationId xmlns:a16="http://schemas.microsoft.com/office/drawing/2014/main" id="{93A46BBD-EBCC-464E-9D82-BEEA19BD915C}"/>
              </a:ext>
            </a:extLst>
          </p:cNvPr>
          <p:cNvGraphicFramePr>
            <a:graphicFrameLocks noChangeAspect="1"/>
          </p:cNvGraphicFramePr>
          <p:nvPr>
            <p:extLst>
              <p:ext uri="{D42A27DB-BD31-4B8C-83A1-F6EECF244321}">
                <p14:modId xmlns:p14="http://schemas.microsoft.com/office/powerpoint/2010/main" val="3444378680"/>
              </p:ext>
            </p:extLst>
          </p:nvPr>
        </p:nvGraphicFramePr>
        <p:xfrm>
          <a:off x="5320656" y="3301245"/>
          <a:ext cx="3098800" cy="765175"/>
        </p:xfrm>
        <a:graphic>
          <a:graphicData uri="http://schemas.openxmlformats.org/presentationml/2006/ole">
            <mc:AlternateContent xmlns:mc="http://schemas.openxmlformats.org/markup-compatibility/2006">
              <mc:Choice xmlns:v="urn:schemas-microsoft-com:vml" Requires="v">
                <p:oleObj name="Equation" r:id="rId6" imgW="2158920" imgH="533160" progId="Equation.DSMT4">
                  <p:embed/>
                </p:oleObj>
              </mc:Choice>
              <mc:Fallback>
                <p:oleObj name="Equation" r:id="rId6" imgW="2158920" imgH="533160" progId="Equation.DSMT4">
                  <p:embed/>
                  <p:pic>
                    <p:nvPicPr>
                      <p:cNvPr id="15" name="Object 14">
                        <a:extLst>
                          <a:ext uri="{FF2B5EF4-FFF2-40B4-BE49-F238E27FC236}">
                            <a16:creationId xmlns:a16="http://schemas.microsoft.com/office/drawing/2014/main" id="{B256EDEF-557D-41A9-9EC0-1A8A96062114}"/>
                          </a:ext>
                        </a:extLst>
                      </p:cNvPr>
                      <p:cNvPicPr/>
                      <p:nvPr/>
                    </p:nvPicPr>
                    <p:blipFill>
                      <a:blip r:embed="rId7"/>
                      <a:stretch>
                        <a:fillRect/>
                      </a:stretch>
                    </p:blipFill>
                    <p:spPr>
                      <a:xfrm>
                        <a:off x="5320656" y="3301245"/>
                        <a:ext cx="3098800" cy="765175"/>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57E85D48-22EF-44E4-B1C8-24A0801E87B1}"/>
              </a:ext>
            </a:extLst>
          </p:cNvPr>
          <p:cNvSpPr txBox="1"/>
          <p:nvPr/>
        </p:nvSpPr>
        <p:spPr>
          <a:xfrm>
            <a:off x="5232400" y="5556524"/>
            <a:ext cx="2682273" cy="338554"/>
          </a:xfrm>
          <a:prstGeom prst="rect">
            <a:avLst/>
          </a:prstGeom>
          <a:noFill/>
        </p:spPr>
        <p:txBody>
          <a:bodyPr wrap="none" rtlCol="0">
            <a:spAutoFit/>
          </a:bodyPr>
          <a:lstStyle/>
          <a:p>
            <a:r>
              <a:rPr lang="en-US" sz="1600" dirty="0"/>
              <a:t>So there is no transmitted ray.</a:t>
            </a:r>
          </a:p>
        </p:txBody>
      </p:sp>
      <p:graphicFrame>
        <p:nvGraphicFramePr>
          <p:cNvPr id="14" name="Object 13">
            <a:extLst>
              <a:ext uri="{FF2B5EF4-FFF2-40B4-BE49-F238E27FC236}">
                <a16:creationId xmlns:a16="http://schemas.microsoft.com/office/drawing/2014/main" id="{E4237B7F-2828-47E4-B7B0-C8AE636FBC75}"/>
              </a:ext>
            </a:extLst>
          </p:cNvPr>
          <p:cNvGraphicFramePr>
            <a:graphicFrameLocks noChangeAspect="1"/>
          </p:cNvGraphicFramePr>
          <p:nvPr>
            <p:extLst>
              <p:ext uri="{D42A27DB-BD31-4B8C-83A1-F6EECF244321}">
                <p14:modId xmlns:p14="http://schemas.microsoft.com/office/powerpoint/2010/main" val="2238490763"/>
              </p:ext>
            </p:extLst>
          </p:nvPr>
        </p:nvGraphicFramePr>
        <p:xfrm>
          <a:off x="9143367" y="2872868"/>
          <a:ext cx="1185750" cy="369332"/>
        </p:xfrm>
        <a:graphic>
          <a:graphicData uri="http://schemas.openxmlformats.org/presentationml/2006/ole">
            <mc:AlternateContent xmlns:mc="http://schemas.openxmlformats.org/markup-compatibility/2006">
              <mc:Choice xmlns:v="urn:schemas-microsoft-com:vml" Requires="v">
                <p:oleObj name="Equation" r:id="rId8" imgW="774360" imgH="241200" progId="Equation.DSMT4">
                  <p:embed/>
                </p:oleObj>
              </mc:Choice>
              <mc:Fallback>
                <p:oleObj name="Equation" r:id="rId8" imgW="774360" imgH="241200" progId="Equation.DSMT4">
                  <p:embed/>
                  <p:pic>
                    <p:nvPicPr>
                      <p:cNvPr id="19" name="Object 18">
                        <a:extLst>
                          <a:ext uri="{FF2B5EF4-FFF2-40B4-BE49-F238E27FC236}">
                            <a16:creationId xmlns:a16="http://schemas.microsoft.com/office/drawing/2014/main" id="{46278E06-26BC-4FA5-AFD9-83C8CB64BF7A}"/>
                          </a:ext>
                        </a:extLst>
                      </p:cNvPr>
                      <p:cNvPicPr/>
                      <p:nvPr/>
                    </p:nvPicPr>
                    <p:blipFill>
                      <a:blip r:embed="rId9"/>
                      <a:stretch>
                        <a:fillRect/>
                      </a:stretch>
                    </p:blipFill>
                    <p:spPr>
                      <a:xfrm>
                        <a:off x="9143367" y="2872868"/>
                        <a:ext cx="1185750" cy="369332"/>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25B67093-AE0F-4AF8-ADB1-FE1BCD749448}"/>
              </a:ext>
            </a:extLst>
          </p:cNvPr>
          <p:cNvSpPr txBox="1"/>
          <p:nvPr/>
        </p:nvSpPr>
        <p:spPr>
          <a:xfrm>
            <a:off x="9038282" y="3442424"/>
            <a:ext cx="3054362" cy="1077218"/>
          </a:xfrm>
          <a:prstGeom prst="rect">
            <a:avLst/>
          </a:prstGeom>
          <a:noFill/>
        </p:spPr>
        <p:txBody>
          <a:bodyPr wrap="none" rtlCol="0">
            <a:spAutoFit/>
          </a:bodyPr>
          <a:lstStyle/>
          <a:p>
            <a:r>
              <a:rPr lang="en-US" sz="1600" dirty="0"/>
              <a:t>And it will take all the energy of</a:t>
            </a:r>
          </a:p>
          <a:p>
            <a:r>
              <a:rPr lang="en-US" sz="1600" dirty="0"/>
              <a:t>the incident ray, as well as be ‘up’, </a:t>
            </a:r>
          </a:p>
          <a:p>
            <a:r>
              <a:rPr lang="en-US" sz="1600" dirty="0"/>
              <a:t>since bouncing off a lower n won’t</a:t>
            </a:r>
          </a:p>
          <a:p>
            <a:r>
              <a:rPr lang="en-US" sz="1600" dirty="0"/>
              <a:t>invert it.</a:t>
            </a:r>
          </a:p>
        </p:txBody>
      </p:sp>
      <p:graphicFrame>
        <p:nvGraphicFramePr>
          <p:cNvPr id="16" name="Object 15">
            <a:extLst>
              <a:ext uri="{FF2B5EF4-FFF2-40B4-BE49-F238E27FC236}">
                <a16:creationId xmlns:a16="http://schemas.microsoft.com/office/drawing/2014/main" id="{7DBDC4FF-B623-4655-A78D-77B1E1A9BBAD}"/>
              </a:ext>
            </a:extLst>
          </p:cNvPr>
          <p:cNvGraphicFramePr>
            <a:graphicFrameLocks noChangeAspect="1"/>
          </p:cNvGraphicFramePr>
          <p:nvPr>
            <p:extLst>
              <p:ext uri="{D42A27DB-BD31-4B8C-83A1-F6EECF244321}">
                <p14:modId xmlns:p14="http://schemas.microsoft.com/office/powerpoint/2010/main" val="846109567"/>
              </p:ext>
            </p:extLst>
          </p:nvPr>
        </p:nvGraphicFramePr>
        <p:xfrm>
          <a:off x="5320656" y="2835813"/>
          <a:ext cx="1785105" cy="369332"/>
        </p:xfrm>
        <a:graphic>
          <a:graphicData uri="http://schemas.openxmlformats.org/presentationml/2006/ole">
            <mc:AlternateContent xmlns:mc="http://schemas.openxmlformats.org/markup-compatibility/2006">
              <mc:Choice xmlns:v="urn:schemas-microsoft-com:vml" Requires="v">
                <p:oleObj name="Equation" r:id="rId10" imgW="1104840" imgH="228600" progId="Equation.DSMT4">
                  <p:embed/>
                </p:oleObj>
              </mc:Choice>
              <mc:Fallback>
                <p:oleObj name="Equation" r:id="rId10" imgW="1104840" imgH="228600" progId="Equation.DSMT4">
                  <p:embed/>
                  <p:pic>
                    <p:nvPicPr>
                      <p:cNvPr id="21" name="Object 20">
                        <a:extLst>
                          <a:ext uri="{FF2B5EF4-FFF2-40B4-BE49-F238E27FC236}">
                            <a16:creationId xmlns:a16="http://schemas.microsoft.com/office/drawing/2014/main" id="{9DE5623A-F20A-4B35-BF4A-8321C89DA261}"/>
                          </a:ext>
                        </a:extLst>
                      </p:cNvPr>
                      <p:cNvPicPr/>
                      <p:nvPr/>
                    </p:nvPicPr>
                    <p:blipFill>
                      <a:blip r:embed="rId11"/>
                      <a:stretch>
                        <a:fillRect/>
                      </a:stretch>
                    </p:blipFill>
                    <p:spPr>
                      <a:xfrm>
                        <a:off x="5320656" y="2835813"/>
                        <a:ext cx="1785105" cy="369332"/>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D0935378-3F8E-44A0-A808-29A3BB359DE6}"/>
              </a:ext>
            </a:extLst>
          </p:cNvPr>
          <p:cNvSpPr txBox="1"/>
          <p:nvPr/>
        </p:nvSpPr>
        <p:spPr>
          <a:xfrm>
            <a:off x="5232400" y="4096621"/>
            <a:ext cx="2916055" cy="584775"/>
          </a:xfrm>
          <a:prstGeom prst="rect">
            <a:avLst/>
          </a:prstGeom>
          <a:noFill/>
        </p:spPr>
        <p:txBody>
          <a:bodyPr wrap="none" rtlCol="0">
            <a:spAutoFit/>
          </a:bodyPr>
          <a:lstStyle/>
          <a:p>
            <a:r>
              <a:rPr lang="en-US" sz="1600" dirty="0"/>
              <a:t>This indicates we’re past the </a:t>
            </a:r>
          </a:p>
          <a:p>
            <a:r>
              <a:rPr lang="en-US" sz="1600" dirty="0"/>
              <a:t>critical angle, which is true since,</a:t>
            </a:r>
          </a:p>
        </p:txBody>
      </p:sp>
      <p:graphicFrame>
        <p:nvGraphicFramePr>
          <p:cNvPr id="18" name="Object 17">
            <a:extLst>
              <a:ext uri="{FF2B5EF4-FFF2-40B4-BE49-F238E27FC236}">
                <a16:creationId xmlns:a16="http://schemas.microsoft.com/office/drawing/2014/main" id="{4E5EAF06-E046-4BAA-AFFB-3D44534B50CA}"/>
              </a:ext>
            </a:extLst>
          </p:cNvPr>
          <p:cNvGraphicFramePr>
            <a:graphicFrameLocks noChangeAspect="1"/>
          </p:cNvGraphicFramePr>
          <p:nvPr>
            <p:extLst>
              <p:ext uri="{D42A27DB-BD31-4B8C-83A1-F6EECF244321}">
                <p14:modId xmlns:p14="http://schemas.microsoft.com/office/powerpoint/2010/main" val="4108650126"/>
              </p:ext>
            </p:extLst>
          </p:nvPr>
        </p:nvGraphicFramePr>
        <p:xfrm>
          <a:off x="5320656" y="4797307"/>
          <a:ext cx="1933584" cy="597653"/>
        </p:xfrm>
        <a:graphic>
          <a:graphicData uri="http://schemas.openxmlformats.org/presentationml/2006/ole">
            <mc:AlternateContent xmlns:mc="http://schemas.openxmlformats.org/markup-compatibility/2006">
              <mc:Choice xmlns:v="urn:schemas-microsoft-com:vml" Requires="v">
                <p:oleObj name="Equation" r:id="rId12" imgW="1396800" imgH="431640" progId="Equation.DSMT4">
                  <p:embed/>
                </p:oleObj>
              </mc:Choice>
              <mc:Fallback>
                <p:oleObj name="Equation" r:id="rId12" imgW="1396800" imgH="431640" progId="Equation.DSMT4">
                  <p:embed/>
                  <p:pic>
                    <p:nvPicPr>
                      <p:cNvPr id="0" name=""/>
                      <p:cNvPicPr/>
                      <p:nvPr/>
                    </p:nvPicPr>
                    <p:blipFill>
                      <a:blip r:embed="rId13"/>
                      <a:stretch>
                        <a:fillRect/>
                      </a:stretch>
                    </p:blipFill>
                    <p:spPr>
                      <a:xfrm>
                        <a:off x="5320656" y="4797307"/>
                        <a:ext cx="1933584" cy="597653"/>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66AB2C65-1701-4D8C-BEA0-BBE0EFDB97F5}"/>
              </a:ext>
            </a:extLst>
          </p:cNvPr>
          <p:cNvGraphicFramePr>
            <a:graphicFrameLocks noChangeAspect="1"/>
          </p:cNvGraphicFramePr>
          <p:nvPr>
            <p:extLst>
              <p:ext uri="{D42A27DB-BD31-4B8C-83A1-F6EECF244321}">
                <p14:modId xmlns:p14="http://schemas.microsoft.com/office/powerpoint/2010/main" val="3712181909"/>
              </p:ext>
            </p:extLst>
          </p:nvPr>
        </p:nvGraphicFramePr>
        <p:xfrm>
          <a:off x="273399" y="3793947"/>
          <a:ext cx="4092157" cy="2419350"/>
        </p:xfrm>
        <a:graphic>
          <a:graphicData uri="http://schemas.openxmlformats.org/presentationml/2006/ole">
            <mc:AlternateContent xmlns:mc="http://schemas.openxmlformats.org/markup-compatibility/2006">
              <mc:Choice xmlns:v="urn:schemas-microsoft-com:vml" Requires="v">
                <p:oleObj name="Bitmap Image" r:id="rId14" imgW="4701600" imgH="2811960" progId="Paint.Picture">
                  <p:embed/>
                </p:oleObj>
              </mc:Choice>
              <mc:Fallback>
                <p:oleObj name="Bitmap Image" r:id="rId14" imgW="4701600" imgH="2811960" progId="Paint.Picture">
                  <p:embed/>
                  <p:pic>
                    <p:nvPicPr>
                      <p:cNvPr id="4" name="Object 3">
                        <a:extLst>
                          <a:ext uri="{FF2B5EF4-FFF2-40B4-BE49-F238E27FC236}">
                            <a16:creationId xmlns:a16="http://schemas.microsoft.com/office/drawing/2014/main" id="{ACC6A478-1CBC-4F4C-9DE0-8E56495C0F44}"/>
                          </a:ext>
                        </a:extLst>
                      </p:cNvPr>
                      <p:cNvPicPr>
                        <a:picLocks noChangeAspect="1" noChangeArrowheads="1"/>
                      </p:cNvPicPr>
                      <p:nvPr/>
                    </p:nvPicPr>
                    <p:blipFill>
                      <a:blip r:embed="rId15"/>
                      <a:srcRect l="7549" t="11574" r="17445" b="18199"/>
                      <a:stretch>
                        <a:fillRect/>
                      </a:stretch>
                    </p:blipFill>
                    <p:spPr bwMode="auto">
                      <a:xfrm>
                        <a:off x="273399" y="3793947"/>
                        <a:ext cx="4092157" cy="2419350"/>
                      </a:xfrm>
                      <a:prstGeom prst="rect">
                        <a:avLst/>
                      </a:prstGeom>
                      <a:noFill/>
                    </p:spPr>
                  </p:pic>
                </p:oleObj>
              </mc:Fallback>
            </mc:AlternateContent>
          </a:graphicData>
        </a:graphic>
      </p:graphicFrame>
    </p:spTree>
    <p:extLst>
      <p:ext uri="{BB962C8B-B14F-4D97-AF65-F5344CB8AC3E}">
        <p14:creationId xmlns:p14="http://schemas.microsoft.com/office/powerpoint/2010/main" val="2165796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p:bldP spid="15"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id="{82C10A08-1D55-4AEE-A40E-46B0CDBC461E}"/>
              </a:ext>
            </a:extLst>
          </p:cNvPr>
          <p:cNvGraphicFramePr>
            <a:graphicFrameLocks noChangeAspect="1"/>
          </p:cNvGraphicFramePr>
          <p:nvPr>
            <p:extLst>
              <p:ext uri="{D42A27DB-BD31-4B8C-83A1-F6EECF244321}">
                <p14:modId xmlns:p14="http://schemas.microsoft.com/office/powerpoint/2010/main" val="101836095"/>
              </p:ext>
            </p:extLst>
          </p:nvPr>
        </p:nvGraphicFramePr>
        <p:xfrm>
          <a:off x="144190" y="1331708"/>
          <a:ext cx="4092157" cy="2419350"/>
        </p:xfrm>
        <a:graphic>
          <a:graphicData uri="http://schemas.openxmlformats.org/presentationml/2006/ole">
            <mc:AlternateContent xmlns:mc="http://schemas.openxmlformats.org/markup-compatibility/2006">
              <mc:Choice xmlns:v="urn:schemas-microsoft-com:vml" Requires="v">
                <p:oleObj name="Bitmap Image" r:id="rId2" imgW="4701600" imgH="2811960" progId="Paint.Picture">
                  <p:embed/>
                </p:oleObj>
              </mc:Choice>
              <mc:Fallback>
                <p:oleObj name="Bitmap Image" r:id="rId2" imgW="4701600" imgH="2811960" progId="Paint.Picture">
                  <p:embed/>
                  <p:pic>
                    <p:nvPicPr>
                      <p:cNvPr id="19" name="Object 18">
                        <a:extLst>
                          <a:ext uri="{FF2B5EF4-FFF2-40B4-BE49-F238E27FC236}">
                            <a16:creationId xmlns:a16="http://schemas.microsoft.com/office/drawing/2014/main" id="{66AB2C65-1701-4D8C-BEA0-BBE0EFDB97F5}"/>
                          </a:ext>
                        </a:extLst>
                      </p:cNvPr>
                      <p:cNvPicPr>
                        <a:picLocks noChangeAspect="1" noChangeArrowheads="1"/>
                      </p:cNvPicPr>
                      <p:nvPr/>
                    </p:nvPicPr>
                    <p:blipFill>
                      <a:blip r:embed="rId3"/>
                      <a:srcRect l="7549" t="11574" r="17445" b="18199"/>
                      <a:stretch>
                        <a:fillRect/>
                      </a:stretch>
                    </p:blipFill>
                    <p:spPr bwMode="auto">
                      <a:xfrm>
                        <a:off x="144190" y="1331708"/>
                        <a:ext cx="4092157" cy="2419350"/>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FBFF2014-3BAA-4141-B38A-89D02FA854C2}"/>
              </a:ext>
            </a:extLst>
          </p:cNvPr>
          <p:cNvSpPr txBox="1"/>
          <p:nvPr/>
        </p:nvSpPr>
        <p:spPr>
          <a:xfrm>
            <a:off x="2987617" y="414844"/>
            <a:ext cx="6677405" cy="584775"/>
          </a:xfrm>
          <a:prstGeom prst="rect">
            <a:avLst/>
          </a:prstGeom>
          <a:noFill/>
        </p:spPr>
        <p:txBody>
          <a:bodyPr wrap="none" rtlCol="0">
            <a:spAutoFit/>
          </a:bodyPr>
          <a:lstStyle/>
          <a:p>
            <a:r>
              <a:rPr lang="en-US" sz="3200" b="1" u="sng" dirty="0"/>
              <a:t>C.2 Wave transmission, reflection (3D)</a:t>
            </a:r>
            <a:endParaRPr lang="en-US" b="1" u="sng" dirty="0"/>
          </a:p>
        </p:txBody>
      </p:sp>
      <p:sp>
        <p:nvSpPr>
          <p:cNvPr id="5" name="TextBox 4">
            <a:extLst>
              <a:ext uri="{FF2B5EF4-FFF2-40B4-BE49-F238E27FC236}">
                <a16:creationId xmlns:a16="http://schemas.microsoft.com/office/drawing/2014/main" id="{2C97EB02-1B64-4E84-AB76-4A3C9763920D}"/>
              </a:ext>
            </a:extLst>
          </p:cNvPr>
          <p:cNvSpPr txBox="1"/>
          <p:nvPr/>
        </p:nvSpPr>
        <p:spPr>
          <a:xfrm>
            <a:off x="5232400" y="1463040"/>
            <a:ext cx="4190250" cy="338554"/>
          </a:xfrm>
          <a:prstGeom prst="rect">
            <a:avLst/>
          </a:prstGeom>
          <a:noFill/>
        </p:spPr>
        <p:txBody>
          <a:bodyPr wrap="none" rtlCol="0">
            <a:spAutoFit/>
          </a:bodyPr>
          <a:lstStyle/>
          <a:p>
            <a:r>
              <a:rPr lang="en-US" sz="1600" dirty="0"/>
              <a:t>What is the normal line, and angle of incidence?</a:t>
            </a:r>
          </a:p>
        </p:txBody>
      </p:sp>
      <p:cxnSp>
        <p:nvCxnSpPr>
          <p:cNvPr id="7" name="Straight Connector 6">
            <a:extLst>
              <a:ext uri="{FF2B5EF4-FFF2-40B4-BE49-F238E27FC236}">
                <a16:creationId xmlns:a16="http://schemas.microsoft.com/office/drawing/2014/main" id="{2F32FDDD-8686-4C6D-8743-458AE396D7A8}"/>
              </a:ext>
            </a:extLst>
          </p:cNvPr>
          <p:cNvCxnSpPr>
            <a:cxnSpLocks/>
          </p:cNvCxnSpPr>
          <p:nvPr/>
        </p:nvCxnSpPr>
        <p:spPr>
          <a:xfrm>
            <a:off x="3692361" y="2498961"/>
            <a:ext cx="894522" cy="0"/>
          </a:xfrm>
          <a:prstGeom prst="line">
            <a:avLst/>
          </a:prstGeom>
        </p:spPr>
        <p:style>
          <a:lnRef idx="3">
            <a:schemeClr val="dk1"/>
          </a:lnRef>
          <a:fillRef idx="0">
            <a:schemeClr val="dk1"/>
          </a:fillRef>
          <a:effectRef idx="2">
            <a:schemeClr val="dk1"/>
          </a:effectRef>
          <a:fontRef idx="minor">
            <a:schemeClr val="tx1"/>
          </a:fontRef>
        </p:style>
      </p:cxnSp>
      <p:sp>
        <p:nvSpPr>
          <p:cNvPr id="9" name="Arc 8">
            <a:extLst>
              <a:ext uri="{FF2B5EF4-FFF2-40B4-BE49-F238E27FC236}">
                <a16:creationId xmlns:a16="http://schemas.microsoft.com/office/drawing/2014/main" id="{71C4601D-CF17-461A-99F4-96800F8444F0}"/>
              </a:ext>
            </a:extLst>
          </p:cNvPr>
          <p:cNvSpPr/>
          <p:nvPr/>
        </p:nvSpPr>
        <p:spPr>
          <a:xfrm rot="14622582">
            <a:off x="3831805" y="2253382"/>
            <a:ext cx="363651" cy="338554"/>
          </a:xfrm>
          <a:prstGeom prst="arc">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graphicFrame>
        <p:nvGraphicFramePr>
          <p:cNvPr id="10" name="Object 9">
            <a:extLst>
              <a:ext uri="{FF2B5EF4-FFF2-40B4-BE49-F238E27FC236}">
                <a16:creationId xmlns:a16="http://schemas.microsoft.com/office/drawing/2014/main" id="{1E122EF7-F5C6-40BA-B38F-C4729AD2F7F7}"/>
              </a:ext>
            </a:extLst>
          </p:cNvPr>
          <p:cNvGraphicFramePr>
            <a:graphicFrameLocks noChangeAspect="1"/>
          </p:cNvGraphicFramePr>
          <p:nvPr>
            <p:extLst>
              <p:ext uri="{D42A27DB-BD31-4B8C-83A1-F6EECF244321}">
                <p14:modId xmlns:p14="http://schemas.microsoft.com/office/powerpoint/2010/main" val="2453012099"/>
              </p:ext>
            </p:extLst>
          </p:nvPr>
        </p:nvGraphicFramePr>
        <p:xfrm>
          <a:off x="3507560" y="2243443"/>
          <a:ext cx="273769" cy="255518"/>
        </p:xfrm>
        <a:graphic>
          <a:graphicData uri="http://schemas.openxmlformats.org/presentationml/2006/ole">
            <mc:AlternateContent xmlns:mc="http://schemas.openxmlformats.org/markup-compatibility/2006">
              <mc:Choice xmlns:v="urn:schemas-microsoft-com:vml" Requires="v">
                <p:oleObj name="Equation" r:id="rId4" imgW="190440" imgH="177480" progId="Equation.DSMT4">
                  <p:embed/>
                </p:oleObj>
              </mc:Choice>
              <mc:Fallback>
                <p:oleObj name="Equation" r:id="rId4" imgW="190440" imgH="177480" progId="Equation.DSMT4">
                  <p:embed/>
                  <p:pic>
                    <p:nvPicPr>
                      <p:cNvPr id="0" name=""/>
                      <p:cNvPicPr/>
                      <p:nvPr/>
                    </p:nvPicPr>
                    <p:blipFill>
                      <a:blip r:embed="rId5"/>
                      <a:stretch>
                        <a:fillRect/>
                      </a:stretch>
                    </p:blipFill>
                    <p:spPr>
                      <a:xfrm>
                        <a:off x="3507560" y="2243443"/>
                        <a:ext cx="273769" cy="255518"/>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2A2A94E4-8DF0-4CC0-B20C-4DF43A0EC0CA}"/>
              </a:ext>
            </a:extLst>
          </p:cNvPr>
          <p:cNvSpPr txBox="1"/>
          <p:nvPr/>
        </p:nvSpPr>
        <p:spPr>
          <a:xfrm>
            <a:off x="9143367" y="2284551"/>
            <a:ext cx="1129155" cy="369332"/>
          </a:xfrm>
          <a:prstGeom prst="rect">
            <a:avLst/>
          </a:prstGeom>
          <a:noFill/>
          <a:ln>
            <a:solidFill>
              <a:schemeClr val="tx1"/>
            </a:solidFill>
          </a:ln>
        </p:spPr>
        <p:txBody>
          <a:bodyPr wrap="none" rtlCol="0">
            <a:spAutoFit/>
          </a:bodyPr>
          <a:lstStyle/>
          <a:p>
            <a:r>
              <a:rPr lang="en-US" dirty="0"/>
              <a:t>Reflection</a:t>
            </a:r>
          </a:p>
        </p:txBody>
      </p:sp>
      <p:sp>
        <p:nvSpPr>
          <p:cNvPr id="12" name="Rectangle 11">
            <a:extLst>
              <a:ext uri="{FF2B5EF4-FFF2-40B4-BE49-F238E27FC236}">
                <a16:creationId xmlns:a16="http://schemas.microsoft.com/office/drawing/2014/main" id="{B8B28F87-38E2-4640-A355-D4E228B07F23}"/>
              </a:ext>
            </a:extLst>
          </p:cNvPr>
          <p:cNvSpPr/>
          <p:nvPr/>
        </p:nvSpPr>
        <p:spPr>
          <a:xfrm>
            <a:off x="5320656" y="2265015"/>
            <a:ext cx="1393523" cy="369332"/>
          </a:xfrm>
          <a:prstGeom prst="rect">
            <a:avLst/>
          </a:prstGeom>
          <a:ln>
            <a:solidFill>
              <a:schemeClr val="tx1"/>
            </a:solidFill>
          </a:ln>
        </p:spPr>
        <p:txBody>
          <a:bodyPr wrap="none">
            <a:spAutoFit/>
          </a:bodyPr>
          <a:lstStyle/>
          <a:p>
            <a:r>
              <a:rPr lang="en-US" dirty="0"/>
              <a:t>Transmission</a:t>
            </a:r>
          </a:p>
        </p:txBody>
      </p:sp>
      <p:graphicFrame>
        <p:nvGraphicFramePr>
          <p:cNvPr id="13" name="Object 12">
            <a:extLst>
              <a:ext uri="{FF2B5EF4-FFF2-40B4-BE49-F238E27FC236}">
                <a16:creationId xmlns:a16="http://schemas.microsoft.com/office/drawing/2014/main" id="{34511068-55C4-4E25-AC85-526E79FCD0CC}"/>
              </a:ext>
            </a:extLst>
          </p:cNvPr>
          <p:cNvGraphicFramePr>
            <a:graphicFrameLocks noChangeAspect="1"/>
          </p:cNvGraphicFramePr>
          <p:nvPr>
            <p:extLst>
              <p:ext uri="{D42A27DB-BD31-4B8C-83A1-F6EECF244321}">
                <p14:modId xmlns:p14="http://schemas.microsoft.com/office/powerpoint/2010/main" val="2459215854"/>
              </p:ext>
            </p:extLst>
          </p:nvPr>
        </p:nvGraphicFramePr>
        <p:xfrm>
          <a:off x="5306711" y="3294646"/>
          <a:ext cx="2533650" cy="765175"/>
        </p:xfrm>
        <a:graphic>
          <a:graphicData uri="http://schemas.openxmlformats.org/presentationml/2006/ole">
            <mc:AlternateContent xmlns:mc="http://schemas.openxmlformats.org/markup-compatibility/2006">
              <mc:Choice xmlns:v="urn:schemas-microsoft-com:vml" Requires="v">
                <p:oleObj name="Equation" r:id="rId6" imgW="1765080" imgH="533160" progId="Equation.DSMT4">
                  <p:embed/>
                </p:oleObj>
              </mc:Choice>
              <mc:Fallback>
                <p:oleObj name="Equation" r:id="rId6" imgW="1765080" imgH="533160" progId="Equation.DSMT4">
                  <p:embed/>
                  <p:pic>
                    <p:nvPicPr>
                      <p:cNvPr id="12" name="Object 11">
                        <a:extLst>
                          <a:ext uri="{FF2B5EF4-FFF2-40B4-BE49-F238E27FC236}">
                            <a16:creationId xmlns:a16="http://schemas.microsoft.com/office/drawing/2014/main" id="{93A46BBD-EBCC-464E-9D82-BEEA19BD915C}"/>
                          </a:ext>
                        </a:extLst>
                      </p:cNvPr>
                      <p:cNvPicPr/>
                      <p:nvPr/>
                    </p:nvPicPr>
                    <p:blipFill>
                      <a:blip r:embed="rId7"/>
                      <a:stretch>
                        <a:fillRect/>
                      </a:stretch>
                    </p:blipFill>
                    <p:spPr>
                      <a:xfrm>
                        <a:off x="5306711" y="3294646"/>
                        <a:ext cx="2533650" cy="765175"/>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DD5B8927-B4E3-4CD4-BC15-8571FF8B09A7}"/>
              </a:ext>
            </a:extLst>
          </p:cNvPr>
          <p:cNvGraphicFramePr>
            <a:graphicFrameLocks noChangeAspect="1"/>
          </p:cNvGraphicFramePr>
          <p:nvPr>
            <p:extLst>
              <p:ext uri="{D42A27DB-BD31-4B8C-83A1-F6EECF244321}">
                <p14:modId xmlns:p14="http://schemas.microsoft.com/office/powerpoint/2010/main" val="2897640946"/>
              </p:ext>
            </p:extLst>
          </p:nvPr>
        </p:nvGraphicFramePr>
        <p:xfrm>
          <a:off x="9143367" y="2872868"/>
          <a:ext cx="1185750" cy="369332"/>
        </p:xfrm>
        <a:graphic>
          <a:graphicData uri="http://schemas.openxmlformats.org/presentationml/2006/ole">
            <mc:AlternateContent xmlns:mc="http://schemas.openxmlformats.org/markup-compatibility/2006">
              <mc:Choice xmlns:v="urn:schemas-microsoft-com:vml" Requires="v">
                <p:oleObj name="Equation" r:id="rId8" imgW="774360" imgH="241200" progId="Equation.DSMT4">
                  <p:embed/>
                </p:oleObj>
              </mc:Choice>
              <mc:Fallback>
                <p:oleObj name="Equation" r:id="rId8" imgW="774360" imgH="241200" progId="Equation.DSMT4">
                  <p:embed/>
                  <p:pic>
                    <p:nvPicPr>
                      <p:cNvPr id="14" name="Object 13">
                        <a:extLst>
                          <a:ext uri="{FF2B5EF4-FFF2-40B4-BE49-F238E27FC236}">
                            <a16:creationId xmlns:a16="http://schemas.microsoft.com/office/drawing/2014/main" id="{E4237B7F-2828-47E4-B7B0-C8AE636FBC75}"/>
                          </a:ext>
                        </a:extLst>
                      </p:cNvPr>
                      <p:cNvPicPr/>
                      <p:nvPr/>
                    </p:nvPicPr>
                    <p:blipFill>
                      <a:blip r:embed="rId9"/>
                      <a:stretch>
                        <a:fillRect/>
                      </a:stretch>
                    </p:blipFill>
                    <p:spPr>
                      <a:xfrm>
                        <a:off x="9143367" y="2872868"/>
                        <a:ext cx="1185750" cy="369332"/>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FBC84800-686F-4202-9E19-A49A18CA70C3}"/>
              </a:ext>
            </a:extLst>
          </p:cNvPr>
          <p:cNvSpPr txBox="1"/>
          <p:nvPr/>
        </p:nvSpPr>
        <p:spPr>
          <a:xfrm>
            <a:off x="9038282" y="3442424"/>
            <a:ext cx="2910797" cy="1077218"/>
          </a:xfrm>
          <a:prstGeom prst="rect">
            <a:avLst/>
          </a:prstGeom>
          <a:noFill/>
        </p:spPr>
        <p:txBody>
          <a:bodyPr wrap="none" rtlCol="0">
            <a:spAutoFit/>
          </a:bodyPr>
          <a:lstStyle/>
          <a:p>
            <a:r>
              <a:rPr lang="en-US" sz="1600" dirty="0"/>
              <a:t>And it take the remainder of the </a:t>
            </a:r>
          </a:p>
          <a:p>
            <a:r>
              <a:rPr lang="en-US" sz="1600" dirty="0"/>
              <a:t>energy, and be ‘up’ since it’s</a:t>
            </a:r>
          </a:p>
          <a:p>
            <a:r>
              <a:rPr lang="en-US" sz="1600" dirty="0"/>
              <a:t>bouncing off a lower index of</a:t>
            </a:r>
          </a:p>
          <a:p>
            <a:r>
              <a:rPr lang="en-US" sz="1600" dirty="0"/>
              <a:t>refraction.</a:t>
            </a:r>
          </a:p>
        </p:txBody>
      </p:sp>
      <p:graphicFrame>
        <p:nvGraphicFramePr>
          <p:cNvPr id="17" name="Object 16">
            <a:extLst>
              <a:ext uri="{FF2B5EF4-FFF2-40B4-BE49-F238E27FC236}">
                <a16:creationId xmlns:a16="http://schemas.microsoft.com/office/drawing/2014/main" id="{32B2E9CD-7FDA-4CB3-8A36-3CF0B699780B}"/>
              </a:ext>
            </a:extLst>
          </p:cNvPr>
          <p:cNvGraphicFramePr>
            <a:graphicFrameLocks noChangeAspect="1"/>
          </p:cNvGraphicFramePr>
          <p:nvPr>
            <p:extLst>
              <p:ext uri="{D42A27DB-BD31-4B8C-83A1-F6EECF244321}">
                <p14:modId xmlns:p14="http://schemas.microsoft.com/office/powerpoint/2010/main" val="3087279253"/>
              </p:ext>
            </p:extLst>
          </p:nvPr>
        </p:nvGraphicFramePr>
        <p:xfrm>
          <a:off x="5320656" y="2835813"/>
          <a:ext cx="1785105" cy="369332"/>
        </p:xfrm>
        <a:graphic>
          <a:graphicData uri="http://schemas.openxmlformats.org/presentationml/2006/ole">
            <mc:AlternateContent xmlns:mc="http://schemas.openxmlformats.org/markup-compatibility/2006">
              <mc:Choice xmlns:v="urn:schemas-microsoft-com:vml" Requires="v">
                <p:oleObj name="Equation" r:id="rId10" imgW="1104840" imgH="228600" progId="Equation.DSMT4">
                  <p:embed/>
                </p:oleObj>
              </mc:Choice>
              <mc:Fallback>
                <p:oleObj name="Equation" r:id="rId10" imgW="1104840" imgH="228600" progId="Equation.DSMT4">
                  <p:embed/>
                  <p:pic>
                    <p:nvPicPr>
                      <p:cNvPr id="16" name="Object 15">
                        <a:extLst>
                          <a:ext uri="{FF2B5EF4-FFF2-40B4-BE49-F238E27FC236}">
                            <a16:creationId xmlns:a16="http://schemas.microsoft.com/office/drawing/2014/main" id="{7DBDC4FF-B623-4655-A78D-77B1E1A9BBAD}"/>
                          </a:ext>
                        </a:extLst>
                      </p:cNvPr>
                      <p:cNvPicPr/>
                      <p:nvPr/>
                    </p:nvPicPr>
                    <p:blipFill>
                      <a:blip r:embed="rId11"/>
                      <a:stretch>
                        <a:fillRect/>
                      </a:stretch>
                    </p:blipFill>
                    <p:spPr>
                      <a:xfrm>
                        <a:off x="5320656" y="2835813"/>
                        <a:ext cx="1785105" cy="369332"/>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F1923902-664D-4AFC-A870-51CD549EBB12}"/>
              </a:ext>
            </a:extLst>
          </p:cNvPr>
          <p:cNvSpPr txBox="1"/>
          <p:nvPr/>
        </p:nvSpPr>
        <p:spPr>
          <a:xfrm>
            <a:off x="5306711" y="4227254"/>
            <a:ext cx="2839303" cy="1077218"/>
          </a:xfrm>
          <a:prstGeom prst="rect">
            <a:avLst/>
          </a:prstGeom>
          <a:noFill/>
        </p:spPr>
        <p:txBody>
          <a:bodyPr wrap="none" rtlCol="0">
            <a:spAutoFit/>
          </a:bodyPr>
          <a:lstStyle/>
          <a:p>
            <a:r>
              <a:rPr lang="en-US" sz="1600" dirty="0"/>
              <a:t>And it will split the intensity</a:t>
            </a:r>
          </a:p>
          <a:p>
            <a:r>
              <a:rPr lang="en-US" sz="1600" dirty="0"/>
              <a:t>and be ‘up’ – transmitted</a:t>
            </a:r>
          </a:p>
          <a:p>
            <a:r>
              <a:rPr lang="en-US" sz="1600" dirty="0"/>
              <a:t>ray always has same orientation</a:t>
            </a:r>
          </a:p>
          <a:p>
            <a:r>
              <a:rPr lang="en-US" sz="1600" dirty="0"/>
              <a:t>as incident ray.</a:t>
            </a:r>
          </a:p>
        </p:txBody>
      </p:sp>
      <p:graphicFrame>
        <p:nvGraphicFramePr>
          <p:cNvPr id="21" name="Object 20">
            <a:extLst>
              <a:ext uri="{FF2B5EF4-FFF2-40B4-BE49-F238E27FC236}">
                <a16:creationId xmlns:a16="http://schemas.microsoft.com/office/drawing/2014/main" id="{B3E966C2-1133-44F1-8CE2-FFE12D3390CA}"/>
              </a:ext>
            </a:extLst>
          </p:cNvPr>
          <p:cNvGraphicFramePr>
            <a:graphicFrameLocks noChangeAspect="1"/>
          </p:cNvGraphicFramePr>
          <p:nvPr>
            <p:extLst>
              <p:ext uri="{D42A27DB-BD31-4B8C-83A1-F6EECF244321}">
                <p14:modId xmlns:p14="http://schemas.microsoft.com/office/powerpoint/2010/main" val="970130749"/>
              </p:ext>
            </p:extLst>
          </p:nvPr>
        </p:nvGraphicFramePr>
        <p:xfrm>
          <a:off x="242921" y="4083147"/>
          <a:ext cx="4814887" cy="2557463"/>
        </p:xfrm>
        <a:graphic>
          <a:graphicData uri="http://schemas.openxmlformats.org/presentationml/2006/ole">
            <mc:AlternateContent xmlns:mc="http://schemas.openxmlformats.org/markup-compatibility/2006">
              <mc:Choice xmlns:v="urn:schemas-microsoft-com:vml" Requires="v">
                <p:oleObj name="Bitmap Image" r:id="rId12" imgW="5532120" imgH="2971800" progId="Paint.Picture">
                  <p:embed/>
                </p:oleObj>
              </mc:Choice>
              <mc:Fallback>
                <p:oleObj name="Bitmap Image" r:id="rId12" imgW="5532120" imgH="2971800" progId="Paint.Picture">
                  <p:embed/>
                  <p:pic>
                    <p:nvPicPr>
                      <p:cNvPr id="3" name="Object 2">
                        <a:extLst>
                          <a:ext uri="{FF2B5EF4-FFF2-40B4-BE49-F238E27FC236}">
                            <a16:creationId xmlns:a16="http://schemas.microsoft.com/office/drawing/2014/main" id="{82C10A08-1D55-4AEE-A40E-46B0CDBC461E}"/>
                          </a:ext>
                        </a:extLst>
                      </p:cNvPr>
                      <p:cNvPicPr>
                        <a:picLocks noChangeAspect="1" noChangeArrowheads="1"/>
                      </p:cNvPicPr>
                      <p:nvPr/>
                    </p:nvPicPr>
                    <p:blipFill>
                      <a:blip r:embed="rId13"/>
                      <a:srcRect l="7549" t="11574" r="17445" b="18199"/>
                      <a:stretch>
                        <a:fillRect/>
                      </a:stretch>
                    </p:blipFill>
                    <p:spPr bwMode="auto">
                      <a:xfrm>
                        <a:off x="242921" y="4083147"/>
                        <a:ext cx="4814887" cy="2557463"/>
                      </a:xfrm>
                      <a:prstGeom prst="rect">
                        <a:avLst/>
                      </a:prstGeom>
                      <a:noFill/>
                    </p:spPr>
                  </p:pic>
                </p:oleObj>
              </mc:Fallback>
            </mc:AlternateContent>
          </a:graphicData>
        </a:graphic>
      </p:graphicFrame>
    </p:spTree>
    <p:extLst>
      <p:ext uri="{BB962C8B-B14F-4D97-AF65-F5344CB8AC3E}">
        <p14:creationId xmlns:p14="http://schemas.microsoft.com/office/powerpoint/2010/main" val="2365667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P spid="16"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37FC55-721E-4FC8-B285-6FEEDA76141C}"/>
              </a:ext>
            </a:extLst>
          </p:cNvPr>
          <p:cNvSpPr txBox="1"/>
          <p:nvPr/>
        </p:nvSpPr>
        <p:spPr>
          <a:xfrm>
            <a:off x="2987617" y="414844"/>
            <a:ext cx="6677405" cy="584775"/>
          </a:xfrm>
          <a:prstGeom prst="rect">
            <a:avLst/>
          </a:prstGeom>
          <a:noFill/>
        </p:spPr>
        <p:txBody>
          <a:bodyPr wrap="none" rtlCol="0">
            <a:spAutoFit/>
          </a:bodyPr>
          <a:lstStyle/>
          <a:p>
            <a:r>
              <a:rPr lang="en-US" sz="3200" b="1" u="sng" dirty="0"/>
              <a:t>C.2 Wave transmission, reflection (3D)</a:t>
            </a:r>
            <a:endParaRPr lang="en-US" b="1" u="sng" dirty="0"/>
          </a:p>
        </p:txBody>
      </p:sp>
      <p:graphicFrame>
        <p:nvGraphicFramePr>
          <p:cNvPr id="5" name="Object 4">
            <a:extLst>
              <a:ext uri="{FF2B5EF4-FFF2-40B4-BE49-F238E27FC236}">
                <a16:creationId xmlns:a16="http://schemas.microsoft.com/office/drawing/2014/main" id="{346EA5B3-EC32-46FF-9371-2780962119D1}"/>
              </a:ext>
            </a:extLst>
          </p:cNvPr>
          <p:cNvGraphicFramePr>
            <a:graphicFrameLocks noChangeAspect="1"/>
          </p:cNvGraphicFramePr>
          <p:nvPr>
            <p:extLst>
              <p:ext uri="{D42A27DB-BD31-4B8C-83A1-F6EECF244321}">
                <p14:modId xmlns:p14="http://schemas.microsoft.com/office/powerpoint/2010/main" val="650547231"/>
              </p:ext>
            </p:extLst>
          </p:nvPr>
        </p:nvGraphicFramePr>
        <p:xfrm>
          <a:off x="247444" y="1315968"/>
          <a:ext cx="4814887" cy="2557463"/>
        </p:xfrm>
        <a:graphic>
          <a:graphicData uri="http://schemas.openxmlformats.org/presentationml/2006/ole">
            <mc:AlternateContent xmlns:mc="http://schemas.openxmlformats.org/markup-compatibility/2006">
              <mc:Choice xmlns:v="urn:schemas-microsoft-com:vml" Requires="v">
                <p:oleObj name="Bitmap Image" r:id="rId3" imgW="5532120" imgH="2971800" progId="Paint.Picture">
                  <p:embed/>
                </p:oleObj>
              </mc:Choice>
              <mc:Fallback>
                <p:oleObj name="Bitmap Image" r:id="rId3" imgW="5532120" imgH="2971800" progId="Paint.Picture">
                  <p:embed/>
                  <p:pic>
                    <p:nvPicPr>
                      <p:cNvPr id="21" name="Object 20">
                        <a:extLst>
                          <a:ext uri="{FF2B5EF4-FFF2-40B4-BE49-F238E27FC236}">
                            <a16:creationId xmlns:a16="http://schemas.microsoft.com/office/drawing/2014/main" id="{B3E966C2-1133-44F1-8CE2-FFE12D3390CA}"/>
                          </a:ext>
                        </a:extLst>
                      </p:cNvPr>
                      <p:cNvPicPr>
                        <a:picLocks noChangeAspect="1" noChangeArrowheads="1"/>
                      </p:cNvPicPr>
                      <p:nvPr/>
                    </p:nvPicPr>
                    <p:blipFill>
                      <a:blip r:embed="rId4"/>
                      <a:srcRect l="7549" t="11574" r="17445" b="18199"/>
                      <a:stretch>
                        <a:fillRect/>
                      </a:stretch>
                    </p:blipFill>
                    <p:spPr bwMode="auto">
                      <a:xfrm>
                        <a:off x="247444" y="1315968"/>
                        <a:ext cx="4814887" cy="2557463"/>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4198668A-57DD-45EC-98E1-81E9BC89D26F}"/>
              </a:ext>
            </a:extLst>
          </p:cNvPr>
          <p:cNvSpPr txBox="1"/>
          <p:nvPr/>
        </p:nvSpPr>
        <p:spPr>
          <a:xfrm>
            <a:off x="5401365" y="1360961"/>
            <a:ext cx="4190250" cy="338554"/>
          </a:xfrm>
          <a:prstGeom prst="rect">
            <a:avLst/>
          </a:prstGeom>
          <a:noFill/>
        </p:spPr>
        <p:txBody>
          <a:bodyPr wrap="none" rtlCol="0">
            <a:spAutoFit/>
          </a:bodyPr>
          <a:lstStyle/>
          <a:p>
            <a:r>
              <a:rPr lang="en-US" sz="1600" dirty="0"/>
              <a:t>What is the normal line, and angle of incidence?</a:t>
            </a:r>
          </a:p>
        </p:txBody>
      </p:sp>
      <p:sp>
        <p:nvSpPr>
          <p:cNvPr id="7" name="TextBox 6">
            <a:extLst>
              <a:ext uri="{FF2B5EF4-FFF2-40B4-BE49-F238E27FC236}">
                <a16:creationId xmlns:a16="http://schemas.microsoft.com/office/drawing/2014/main" id="{EA0471C8-C20A-4986-B81A-3C4BB848768D}"/>
              </a:ext>
            </a:extLst>
          </p:cNvPr>
          <p:cNvSpPr txBox="1"/>
          <p:nvPr/>
        </p:nvSpPr>
        <p:spPr>
          <a:xfrm>
            <a:off x="9100444" y="2167961"/>
            <a:ext cx="1129155" cy="369332"/>
          </a:xfrm>
          <a:prstGeom prst="rect">
            <a:avLst/>
          </a:prstGeom>
          <a:noFill/>
          <a:ln>
            <a:solidFill>
              <a:schemeClr val="tx1"/>
            </a:solidFill>
          </a:ln>
        </p:spPr>
        <p:txBody>
          <a:bodyPr wrap="none" rtlCol="0">
            <a:spAutoFit/>
          </a:bodyPr>
          <a:lstStyle/>
          <a:p>
            <a:r>
              <a:rPr lang="en-US" dirty="0"/>
              <a:t>Reflection</a:t>
            </a:r>
          </a:p>
        </p:txBody>
      </p:sp>
      <p:sp>
        <p:nvSpPr>
          <p:cNvPr id="8" name="Rectangle 7">
            <a:extLst>
              <a:ext uri="{FF2B5EF4-FFF2-40B4-BE49-F238E27FC236}">
                <a16:creationId xmlns:a16="http://schemas.microsoft.com/office/drawing/2014/main" id="{185D6FAD-CA90-4195-887E-CE0A741A86E1}"/>
              </a:ext>
            </a:extLst>
          </p:cNvPr>
          <p:cNvSpPr/>
          <p:nvPr/>
        </p:nvSpPr>
        <p:spPr>
          <a:xfrm>
            <a:off x="5736148" y="2150598"/>
            <a:ext cx="1393523" cy="369332"/>
          </a:xfrm>
          <a:prstGeom prst="rect">
            <a:avLst/>
          </a:prstGeom>
          <a:ln>
            <a:solidFill>
              <a:schemeClr val="tx1"/>
            </a:solidFill>
          </a:ln>
        </p:spPr>
        <p:txBody>
          <a:bodyPr wrap="none">
            <a:spAutoFit/>
          </a:bodyPr>
          <a:lstStyle/>
          <a:p>
            <a:r>
              <a:rPr lang="en-US" dirty="0"/>
              <a:t>Transmission</a:t>
            </a:r>
          </a:p>
        </p:txBody>
      </p:sp>
      <p:graphicFrame>
        <p:nvGraphicFramePr>
          <p:cNvPr id="9" name="Object 8">
            <a:extLst>
              <a:ext uri="{FF2B5EF4-FFF2-40B4-BE49-F238E27FC236}">
                <a16:creationId xmlns:a16="http://schemas.microsoft.com/office/drawing/2014/main" id="{8EE25C9C-62B2-47D4-8266-8EFF86455F99}"/>
              </a:ext>
            </a:extLst>
          </p:cNvPr>
          <p:cNvGraphicFramePr>
            <a:graphicFrameLocks noChangeAspect="1"/>
          </p:cNvGraphicFramePr>
          <p:nvPr>
            <p:extLst>
              <p:ext uri="{D42A27DB-BD31-4B8C-83A1-F6EECF244321}">
                <p14:modId xmlns:p14="http://schemas.microsoft.com/office/powerpoint/2010/main" val="3666439482"/>
              </p:ext>
            </p:extLst>
          </p:nvPr>
        </p:nvGraphicFramePr>
        <p:xfrm>
          <a:off x="5711385" y="3195918"/>
          <a:ext cx="3098800" cy="765175"/>
        </p:xfrm>
        <a:graphic>
          <a:graphicData uri="http://schemas.openxmlformats.org/presentationml/2006/ole">
            <mc:AlternateContent xmlns:mc="http://schemas.openxmlformats.org/markup-compatibility/2006">
              <mc:Choice xmlns:v="urn:schemas-microsoft-com:vml" Requires="v">
                <p:oleObj name="Equation" r:id="rId5" imgW="2158920" imgH="533160" progId="Equation.DSMT4">
                  <p:embed/>
                </p:oleObj>
              </mc:Choice>
              <mc:Fallback>
                <p:oleObj name="Equation" r:id="rId5" imgW="2158920" imgH="533160" progId="Equation.DSMT4">
                  <p:embed/>
                  <p:pic>
                    <p:nvPicPr>
                      <p:cNvPr id="12" name="Object 11">
                        <a:extLst>
                          <a:ext uri="{FF2B5EF4-FFF2-40B4-BE49-F238E27FC236}">
                            <a16:creationId xmlns:a16="http://schemas.microsoft.com/office/drawing/2014/main" id="{93A46BBD-EBCC-464E-9D82-BEEA19BD915C}"/>
                          </a:ext>
                        </a:extLst>
                      </p:cNvPr>
                      <p:cNvPicPr/>
                      <p:nvPr/>
                    </p:nvPicPr>
                    <p:blipFill>
                      <a:blip r:embed="rId6"/>
                      <a:stretch>
                        <a:fillRect/>
                      </a:stretch>
                    </p:blipFill>
                    <p:spPr>
                      <a:xfrm>
                        <a:off x="5711385" y="3195918"/>
                        <a:ext cx="3098800" cy="765175"/>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B5D3E2D0-B760-46DA-B09F-742ECDD2FA80}"/>
              </a:ext>
            </a:extLst>
          </p:cNvPr>
          <p:cNvGraphicFramePr>
            <a:graphicFrameLocks noChangeAspect="1"/>
          </p:cNvGraphicFramePr>
          <p:nvPr>
            <p:extLst>
              <p:ext uri="{D42A27DB-BD31-4B8C-83A1-F6EECF244321}">
                <p14:modId xmlns:p14="http://schemas.microsoft.com/office/powerpoint/2010/main" val="108149504"/>
              </p:ext>
            </p:extLst>
          </p:nvPr>
        </p:nvGraphicFramePr>
        <p:xfrm>
          <a:off x="9100444" y="2756278"/>
          <a:ext cx="1185750" cy="369332"/>
        </p:xfrm>
        <a:graphic>
          <a:graphicData uri="http://schemas.openxmlformats.org/presentationml/2006/ole">
            <mc:AlternateContent xmlns:mc="http://schemas.openxmlformats.org/markup-compatibility/2006">
              <mc:Choice xmlns:v="urn:schemas-microsoft-com:vml" Requires="v">
                <p:oleObj name="Equation" r:id="rId7" imgW="774360" imgH="241200" progId="Equation.DSMT4">
                  <p:embed/>
                </p:oleObj>
              </mc:Choice>
              <mc:Fallback>
                <p:oleObj name="Equation" r:id="rId7" imgW="774360" imgH="241200" progId="Equation.DSMT4">
                  <p:embed/>
                  <p:pic>
                    <p:nvPicPr>
                      <p:cNvPr id="14" name="Object 13">
                        <a:extLst>
                          <a:ext uri="{FF2B5EF4-FFF2-40B4-BE49-F238E27FC236}">
                            <a16:creationId xmlns:a16="http://schemas.microsoft.com/office/drawing/2014/main" id="{E4237B7F-2828-47E4-B7B0-C8AE636FBC75}"/>
                          </a:ext>
                        </a:extLst>
                      </p:cNvPr>
                      <p:cNvPicPr/>
                      <p:nvPr/>
                    </p:nvPicPr>
                    <p:blipFill>
                      <a:blip r:embed="rId8"/>
                      <a:stretch>
                        <a:fillRect/>
                      </a:stretch>
                    </p:blipFill>
                    <p:spPr>
                      <a:xfrm>
                        <a:off x="9100444" y="2756278"/>
                        <a:ext cx="1185750" cy="369332"/>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0F633511-AFD5-4A34-AE72-5A2E0189309C}"/>
              </a:ext>
            </a:extLst>
          </p:cNvPr>
          <p:cNvSpPr txBox="1"/>
          <p:nvPr/>
        </p:nvSpPr>
        <p:spPr>
          <a:xfrm>
            <a:off x="8995359" y="3325834"/>
            <a:ext cx="3054362" cy="1077218"/>
          </a:xfrm>
          <a:prstGeom prst="rect">
            <a:avLst/>
          </a:prstGeom>
          <a:noFill/>
        </p:spPr>
        <p:txBody>
          <a:bodyPr wrap="none" rtlCol="0">
            <a:spAutoFit/>
          </a:bodyPr>
          <a:lstStyle/>
          <a:p>
            <a:r>
              <a:rPr lang="en-US" sz="1600" dirty="0"/>
              <a:t>And it will take all the energy of</a:t>
            </a:r>
          </a:p>
          <a:p>
            <a:r>
              <a:rPr lang="en-US" sz="1600" dirty="0"/>
              <a:t>the incident ray, as well as be ‘up’, </a:t>
            </a:r>
          </a:p>
          <a:p>
            <a:r>
              <a:rPr lang="en-US" sz="1600" dirty="0"/>
              <a:t>since bouncing off a lower n won’t</a:t>
            </a:r>
          </a:p>
          <a:p>
            <a:r>
              <a:rPr lang="en-US" sz="1600" dirty="0"/>
              <a:t>invert it.</a:t>
            </a:r>
          </a:p>
        </p:txBody>
      </p:sp>
      <p:graphicFrame>
        <p:nvGraphicFramePr>
          <p:cNvPr id="13" name="Object 12">
            <a:extLst>
              <a:ext uri="{FF2B5EF4-FFF2-40B4-BE49-F238E27FC236}">
                <a16:creationId xmlns:a16="http://schemas.microsoft.com/office/drawing/2014/main" id="{4779D271-CEE2-40A4-8452-C16D0343A972}"/>
              </a:ext>
            </a:extLst>
          </p:cNvPr>
          <p:cNvGraphicFramePr>
            <a:graphicFrameLocks noChangeAspect="1"/>
          </p:cNvGraphicFramePr>
          <p:nvPr>
            <p:extLst>
              <p:ext uri="{D42A27DB-BD31-4B8C-83A1-F6EECF244321}">
                <p14:modId xmlns:p14="http://schemas.microsoft.com/office/powerpoint/2010/main" val="1772573156"/>
              </p:ext>
            </p:extLst>
          </p:nvPr>
        </p:nvGraphicFramePr>
        <p:xfrm>
          <a:off x="5711385" y="2730553"/>
          <a:ext cx="1785105" cy="369332"/>
        </p:xfrm>
        <a:graphic>
          <a:graphicData uri="http://schemas.openxmlformats.org/presentationml/2006/ole">
            <mc:AlternateContent xmlns:mc="http://schemas.openxmlformats.org/markup-compatibility/2006">
              <mc:Choice xmlns:v="urn:schemas-microsoft-com:vml" Requires="v">
                <p:oleObj name="Equation" r:id="rId9" imgW="1104840" imgH="228600" progId="Equation.DSMT4">
                  <p:embed/>
                </p:oleObj>
              </mc:Choice>
              <mc:Fallback>
                <p:oleObj name="Equation" r:id="rId9" imgW="1104840" imgH="228600" progId="Equation.DSMT4">
                  <p:embed/>
                  <p:pic>
                    <p:nvPicPr>
                      <p:cNvPr id="16" name="Object 15">
                        <a:extLst>
                          <a:ext uri="{FF2B5EF4-FFF2-40B4-BE49-F238E27FC236}">
                            <a16:creationId xmlns:a16="http://schemas.microsoft.com/office/drawing/2014/main" id="{7DBDC4FF-B623-4655-A78D-77B1E1A9BBAD}"/>
                          </a:ext>
                        </a:extLst>
                      </p:cNvPr>
                      <p:cNvPicPr/>
                      <p:nvPr/>
                    </p:nvPicPr>
                    <p:blipFill>
                      <a:blip r:embed="rId10"/>
                      <a:stretch>
                        <a:fillRect/>
                      </a:stretch>
                    </p:blipFill>
                    <p:spPr>
                      <a:xfrm>
                        <a:off x="5711385" y="2730553"/>
                        <a:ext cx="1785105" cy="369332"/>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ABC286EC-37AD-49D3-9C33-0370B7AA49B0}"/>
              </a:ext>
            </a:extLst>
          </p:cNvPr>
          <p:cNvSpPr txBox="1"/>
          <p:nvPr/>
        </p:nvSpPr>
        <p:spPr>
          <a:xfrm>
            <a:off x="5671643" y="4021981"/>
            <a:ext cx="2586477" cy="830997"/>
          </a:xfrm>
          <a:prstGeom prst="rect">
            <a:avLst/>
          </a:prstGeom>
          <a:noFill/>
        </p:spPr>
        <p:txBody>
          <a:bodyPr wrap="none" rtlCol="0">
            <a:spAutoFit/>
          </a:bodyPr>
          <a:lstStyle/>
          <a:p>
            <a:r>
              <a:rPr lang="en-US" sz="1600" dirty="0"/>
              <a:t>This indicates we’re past the </a:t>
            </a:r>
          </a:p>
          <a:p>
            <a:r>
              <a:rPr lang="en-US" sz="1600" dirty="0"/>
              <a:t>critical angle, so there is no </a:t>
            </a:r>
          </a:p>
          <a:p>
            <a:r>
              <a:rPr lang="en-US" sz="1600" dirty="0"/>
              <a:t>transmitted ray.</a:t>
            </a:r>
          </a:p>
        </p:txBody>
      </p:sp>
      <p:cxnSp>
        <p:nvCxnSpPr>
          <p:cNvPr id="17" name="Straight Connector 16">
            <a:extLst>
              <a:ext uri="{FF2B5EF4-FFF2-40B4-BE49-F238E27FC236}">
                <a16:creationId xmlns:a16="http://schemas.microsoft.com/office/drawing/2014/main" id="{6D612409-4358-4A92-9B70-DE906FAD4BE2}"/>
              </a:ext>
            </a:extLst>
          </p:cNvPr>
          <p:cNvCxnSpPr>
            <a:cxnSpLocks/>
          </p:cNvCxnSpPr>
          <p:nvPr/>
        </p:nvCxnSpPr>
        <p:spPr>
          <a:xfrm>
            <a:off x="3122026" y="3269974"/>
            <a:ext cx="0" cy="496956"/>
          </a:xfrm>
          <a:prstGeom prst="line">
            <a:avLst/>
          </a:prstGeom>
        </p:spPr>
        <p:style>
          <a:lnRef idx="3">
            <a:schemeClr val="dk1"/>
          </a:lnRef>
          <a:fillRef idx="0">
            <a:schemeClr val="dk1"/>
          </a:fillRef>
          <a:effectRef idx="2">
            <a:schemeClr val="dk1"/>
          </a:effectRef>
          <a:fontRef idx="minor">
            <a:schemeClr val="tx1"/>
          </a:fontRef>
        </p:style>
      </p:cxnSp>
      <p:sp>
        <p:nvSpPr>
          <p:cNvPr id="22" name="Arc 21">
            <a:extLst>
              <a:ext uri="{FF2B5EF4-FFF2-40B4-BE49-F238E27FC236}">
                <a16:creationId xmlns:a16="http://schemas.microsoft.com/office/drawing/2014/main" id="{D77AF72A-0A90-49F4-9E5F-AD8899437EA6}"/>
              </a:ext>
            </a:extLst>
          </p:cNvPr>
          <p:cNvSpPr/>
          <p:nvPr/>
        </p:nvSpPr>
        <p:spPr>
          <a:xfrm>
            <a:off x="2923244" y="3300161"/>
            <a:ext cx="316914" cy="337561"/>
          </a:xfrm>
          <a:prstGeom prst="arc">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graphicFrame>
        <p:nvGraphicFramePr>
          <p:cNvPr id="23" name="Object 22">
            <a:extLst>
              <a:ext uri="{FF2B5EF4-FFF2-40B4-BE49-F238E27FC236}">
                <a16:creationId xmlns:a16="http://schemas.microsoft.com/office/drawing/2014/main" id="{07FAE5BB-7336-4EF3-9EA5-94A0D57B4678}"/>
              </a:ext>
            </a:extLst>
          </p:cNvPr>
          <p:cNvGraphicFramePr>
            <a:graphicFrameLocks noChangeAspect="1"/>
          </p:cNvGraphicFramePr>
          <p:nvPr>
            <p:extLst>
              <p:ext uri="{D42A27DB-BD31-4B8C-83A1-F6EECF244321}">
                <p14:modId xmlns:p14="http://schemas.microsoft.com/office/powerpoint/2010/main" val="2217069283"/>
              </p:ext>
            </p:extLst>
          </p:nvPr>
        </p:nvGraphicFramePr>
        <p:xfrm>
          <a:off x="3123545" y="3082406"/>
          <a:ext cx="276363" cy="257939"/>
        </p:xfrm>
        <a:graphic>
          <a:graphicData uri="http://schemas.openxmlformats.org/presentationml/2006/ole">
            <mc:AlternateContent xmlns:mc="http://schemas.openxmlformats.org/markup-compatibility/2006">
              <mc:Choice xmlns:v="urn:schemas-microsoft-com:vml" Requires="v">
                <p:oleObj name="Equation" r:id="rId11" imgW="190440" imgH="177480" progId="Equation.DSMT4">
                  <p:embed/>
                </p:oleObj>
              </mc:Choice>
              <mc:Fallback>
                <p:oleObj name="Equation" r:id="rId11" imgW="190440" imgH="177480" progId="Equation.DSMT4">
                  <p:embed/>
                  <p:pic>
                    <p:nvPicPr>
                      <p:cNvPr id="0" name=""/>
                      <p:cNvPicPr/>
                      <p:nvPr/>
                    </p:nvPicPr>
                    <p:blipFill>
                      <a:blip r:embed="rId12"/>
                      <a:stretch>
                        <a:fillRect/>
                      </a:stretch>
                    </p:blipFill>
                    <p:spPr>
                      <a:xfrm>
                        <a:off x="3123545" y="3082406"/>
                        <a:ext cx="276363" cy="257939"/>
                      </a:xfrm>
                      <a:prstGeom prst="rect">
                        <a:avLst/>
                      </a:prstGeom>
                    </p:spPr>
                  </p:pic>
                </p:oleObj>
              </mc:Fallback>
            </mc:AlternateContent>
          </a:graphicData>
        </a:graphic>
      </p:graphicFrame>
      <p:graphicFrame>
        <p:nvGraphicFramePr>
          <p:cNvPr id="24" name="Object 23">
            <a:extLst>
              <a:ext uri="{FF2B5EF4-FFF2-40B4-BE49-F238E27FC236}">
                <a16:creationId xmlns:a16="http://schemas.microsoft.com/office/drawing/2014/main" id="{956791A9-604A-4471-BB80-627F5941F14F}"/>
              </a:ext>
            </a:extLst>
          </p:cNvPr>
          <p:cNvGraphicFramePr>
            <a:graphicFrameLocks noChangeAspect="1"/>
          </p:cNvGraphicFramePr>
          <p:nvPr>
            <p:extLst>
              <p:ext uri="{D42A27DB-BD31-4B8C-83A1-F6EECF244321}">
                <p14:modId xmlns:p14="http://schemas.microsoft.com/office/powerpoint/2010/main" val="2234715620"/>
              </p:ext>
            </p:extLst>
          </p:nvPr>
        </p:nvGraphicFramePr>
        <p:xfrm>
          <a:off x="236207" y="4091886"/>
          <a:ext cx="4814887" cy="2557463"/>
        </p:xfrm>
        <a:graphic>
          <a:graphicData uri="http://schemas.openxmlformats.org/presentationml/2006/ole">
            <mc:AlternateContent xmlns:mc="http://schemas.openxmlformats.org/markup-compatibility/2006">
              <mc:Choice xmlns:v="urn:schemas-microsoft-com:vml" Requires="v">
                <p:oleObj name="Bitmap Image" r:id="rId13" imgW="5532120" imgH="2971800" progId="Paint.Picture">
                  <p:embed/>
                </p:oleObj>
              </mc:Choice>
              <mc:Fallback>
                <p:oleObj name="Bitmap Image" r:id="rId13" imgW="5532120" imgH="2971800" progId="Paint.Picture">
                  <p:embed/>
                  <p:pic>
                    <p:nvPicPr>
                      <p:cNvPr id="5" name="Object 4">
                        <a:extLst>
                          <a:ext uri="{FF2B5EF4-FFF2-40B4-BE49-F238E27FC236}">
                            <a16:creationId xmlns:a16="http://schemas.microsoft.com/office/drawing/2014/main" id="{346EA5B3-EC32-46FF-9371-2780962119D1}"/>
                          </a:ext>
                        </a:extLst>
                      </p:cNvPr>
                      <p:cNvPicPr>
                        <a:picLocks noChangeAspect="1" noChangeArrowheads="1"/>
                      </p:cNvPicPr>
                      <p:nvPr/>
                    </p:nvPicPr>
                    <p:blipFill>
                      <a:blip r:embed="rId14"/>
                      <a:srcRect l="7549" t="11574" r="17445" b="18199"/>
                      <a:stretch>
                        <a:fillRect/>
                      </a:stretch>
                    </p:blipFill>
                    <p:spPr bwMode="auto">
                      <a:xfrm>
                        <a:off x="236207" y="4091886"/>
                        <a:ext cx="4814887" cy="2557463"/>
                      </a:xfrm>
                      <a:prstGeom prst="rect">
                        <a:avLst/>
                      </a:prstGeom>
                      <a:noFill/>
                    </p:spPr>
                  </p:pic>
                </p:oleObj>
              </mc:Fallback>
            </mc:AlternateContent>
          </a:graphicData>
        </a:graphic>
      </p:graphicFrame>
    </p:spTree>
    <p:extLst>
      <p:ext uri="{BB962C8B-B14F-4D97-AF65-F5344CB8AC3E}">
        <p14:creationId xmlns:p14="http://schemas.microsoft.com/office/powerpoint/2010/main" val="3902998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4" grpId="0"/>
      <p:bldP spid="2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15CDC6-E3C2-424C-AE06-B41DD7F483B2}"/>
              </a:ext>
            </a:extLst>
          </p:cNvPr>
          <p:cNvSpPr txBox="1">
            <a:spLocks/>
          </p:cNvSpPr>
          <p:nvPr/>
        </p:nvSpPr>
        <p:spPr>
          <a:xfrm>
            <a:off x="2557670" y="297415"/>
            <a:ext cx="7779026" cy="57722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C.1 Wave transmission and reflection </a:t>
            </a:r>
          </a:p>
        </p:txBody>
      </p:sp>
      <p:graphicFrame>
        <p:nvGraphicFramePr>
          <p:cNvPr id="8" name="Object 7">
            <a:extLst>
              <a:ext uri="{FF2B5EF4-FFF2-40B4-BE49-F238E27FC236}">
                <a16:creationId xmlns:a16="http://schemas.microsoft.com/office/drawing/2014/main" id="{8B24C290-B500-4788-8F6C-B15DCC307272}"/>
              </a:ext>
            </a:extLst>
          </p:cNvPr>
          <p:cNvGraphicFramePr>
            <a:graphicFrameLocks noChangeAspect="1"/>
          </p:cNvGraphicFramePr>
          <p:nvPr>
            <p:extLst>
              <p:ext uri="{D42A27DB-BD31-4B8C-83A1-F6EECF244321}">
                <p14:modId xmlns:p14="http://schemas.microsoft.com/office/powerpoint/2010/main" val="3939880513"/>
              </p:ext>
            </p:extLst>
          </p:nvPr>
        </p:nvGraphicFramePr>
        <p:xfrm>
          <a:off x="705677" y="1326248"/>
          <a:ext cx="3084273" cy="2084612"/>
        </p:xfrm>
        <a:graphic>
          <a:graphicData uri="http://schemas.openxmlformats.org/presentationml/2006/ole">
            <mc:AlternateContent xmlns:mc="http://schemas.openxmlformats.org/markup-compatibility/2006">
              <mc:Choice xmlns:v="urn:schemas-microsoft-com:vml" Requires="v">
                <p:oleObj name="Bitmap Image" r:id="rId2" imgW="2468880" imgH="1668960" progId="Paint.Picture">
                  <p:embed/>
                </p:oleObj>
              </mc:Choice>
              <mc:Fallback>
                <p:oleObj name="Bitmap Image" r:id="rId2" imgW="2468880" imgH="1668960" progId="Paint.Picture">
                  <p:embed/>
                  <p:pic>
                    <p:nvPicPr>
                      <p:cNvPr id="0" name="Object 1"/>
                      <p:cNvPicPr>
                        <a:picLocks noChangeAspect="1" noChangeArrowheads="1"/>
                      </p:cNvPicPr>
                      <p:nvPr/>
                    </p:nvPicPr>
                    <p:blipFill>
                      <a:blip r:embed="rId3"/>
                      <a:srcRect/>
                      <a:stretch>
                        <a:fillRect/>
                      </a:stretch>
                    </p:blipFill>
                    <p:spPr bwMode="auto">
                      <a:xfrm>
                        <a:off x="705677" y="1326248"/>
                        <a:ext cx="3084273" cy="2084612"/>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A36D9F08-1AA5-48A0-9638-369BDAAD11B2}"/>
              </a:ext>
            </a:extLst>
          </p:cNvPr>
          <p:cNvGraphicFramePr>
            <a:graphicFrameLocks noChangeAspect="1"/>
          </p:cNvGraphicFramePr>
          <p:nvPr>
            <p:extLst>
              <p:ext uri="{D42A27DB-BD31-4B8C-83A1-F6EECF244321}">
                <p14:modId xmlns:p14="http://schemas.microsoft.com/office/powerpoint/2010/main" val="694696174"/>
              </p:ext>
            </p:extLst>
          </p:nvPr>
        </p:nvGraphicFramePr>
        <p:xfrm>
          <a:off x="669659" y="3604617"/>
          <a:ext cx="3156307" cy="2038893"/>
        </p:xfrm>
        <a:graphic>
          <a:graphicData uri="http://schemas.openxmlformats.org/presentationml/2006/ole">
            <mc:AlternateContent xmlns:mc="http://schemas.openxmlformats.org/markup-compatibility/2006">
              <mc:Choice xmlns:v="urn:schemas-microsoft-com:vml" Requires="v">
                <p:oleObj name="Bitmap Image" r:id="rId4" imgW="2583360" imgH="1668960" progId="Paint.Picture">
                  <p:embed/>
                </p:oleObj>
              </mc:Choice>
              <mc:Fallback>
                <p:oleObj name="Bitmap Image" r:id="rId4" imgW="2583360" imgH="1668960" progId="Paint.Picture">
                  <p:embed/>
                  <p:pic>
                    <p:nvPicPr>
                      <p:cNvPr id="0" name="Object 3"/>
                      <p:cNvPicPr>
                        <a:picLocks noChangeAspect="1" noChangeArrowheads="1"/>
                      </p:cNvPicPr>
                      <p:nvPr/>
                    </p:nvPicPr>
                    <p:blipFill>
                      <a:blip r:embed="rId5"/>
                      <a:srcRect/>
                      <a:stretch>
                        <a:fillRect/>
                      </a:stretch>
                    </p:blipFill>
                    <p:spPr bwMode="auto">
                      <a:xfrm>
                        <a:off x="669659" y="3604617"/>
                        <a:ext cx="3156307" cy="2038893"/>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8ABF109F-66CC-444F-A005-810A988D7517}"/>
              </a:ext>
            </a:extLst>
          </p:cNvPr>
          <p:cNvGraphicFramePr>
            <a:graphicFrameLocks noChangeAspect="1"/>
          </p:cNvGraphicFramePr>
          <p:nvPr>
            <p:extLst>
              <p:ext uri="{D42A27DB-BD31-4B8C-83A1-F6EECF244321}">
                <p14:modId xmlns:p14="http://schemas.microsoft.com/office/powerpoint/2010/main" val="344869533"/>
              </p:ext>
            </p:extLst>
          </p:nvPr>
        </p:nvGraphicFramePr>
        <p:xfrm>
          <a:off x="4332814" y="1367474"/>
          <a:ext cx="3095625" cy="2047875"/>
        </p:xfrm>
        <a:graphic>
          <a:graphicData uri="http://schemas.openxmlformats.org/presentationml/2006/ole">
            <mc:AlternateContent xmlns:mc="http://schemas.openxmlformats.org/markup-compatibility/2006">
              <mc:Choice xmlns:v="urn:schemas-microsoft-com:vml" Requires="v">
                <p:oleObj name="Bitmap Image" r:id="rId6" imgW="2461320" imgH="1623240" progId="Paint.Picture">
                  <p:embed/>
                </p:oleObj>
              </mc:Choice>
              <mc:Fallback>
                <p:oleObj name="Bitmap Image" r:id="rId6" imgW="2461320" imgH="1623240" progId="Paint.Picture">
                  <p:embed/>
                  <p:pic>
                    <p:nvPicPr>
                      <p:cNvPr id="0" name="Object 5"/>
                      <p:cNvPicPr>
                        <a:picLocks noChangeAspect="1" noChangeArrowheads="1"/>
                      </p:cNvPicPr>
                      <p:nvPr/>
                    </p:nvPicPr>
                    <p:blipFill>
                      <a:blip r:embed="rId7"/>
                      <a:srcRect/>
                      <a:stretch>
                        <a:fillRect/>
                      </a:stretch>
                    </p:blipFill>
                    <p:spPr bwMode="auto">
                      <a:xfrm>
                        <a:off x="4332814" y="1367474"/>
                        <a:ext cx="3095625" cy="2047875"/>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37AE074B-E076-47D5-8637-BE56B74200BD}"/>
              </a:ext>
            </a:extLst>
          </p:cNvPr>
          <p:cNvGraphicFramePr>
            <a:graphicFrameLocks noChangeAspect="1"/>
          </p:cNvGraphicFramePr>
          <p:nvPr>
            <p:extLst>
              <p:ext uri="{D42A27DB-BD31-4B8C-83A1-F6EECF244321}">
                <p14:modId xmlns:p14="http://schemas.microsoft.com/office/powerpoint/2010/main" val="3489655472"/>
              </p:ext>
            </p:extLst>
          </p:nvPr>
        </p:nvGraphicFramePr>
        <p:xfrm>
          <a:off x="4332814" y="3596156"/>
          <a:ext cx="3155950" cy="2055813"/>
        </p:xfrm>
        <a:graphic>
          <a:graphicData uri="http://schemas.openxmlformats.org/presentationml/2006/ole">
            <mc:AlternateContent xmlns:mc="http://schemas.openxmlformats.org/markup-compatibility/2006">
              <mc:Choice xmlns:v="urn:schemas-microsoft-com:vml" Requires="v">
                <p:oleObj name="Bitmap Image" r:id="rId8" imgW="2491920" imgH="1623240" progId="Paint.Picture">
                  <p:embed/>
                </p:oleObj>
              </mc:Choice>
              <mc:Fallback>
                <p:oleObj name="Bitmap Image" r:id="rId8" imgW="2491920" imgH="1623240" progId="Paint.Picture">
                  <p:embed/>
                  <p:pic>
                    <p:nvPicPr>
                      <p:cNvPr id="0" name="Object 7"/>
                      <p:cNvPicPr>
                        <a:picLocks noChangeAspect="1" noChangeArrowheads="1"/>
                      </p:cNvPicPr>
                      <p:nvPr/>
                    </p:nvPicPr>
                    <p:blipFill>
                      <a:blip r:embed="rId9"/>
                      <a:srcRect/>
                      <a:stretch>
                        <a:fillRect/>
                      </a:stretch>
                    </p:blipFill>
                    <p:spPr bwMode="auto">
                      <a:xfrm>
                        <a:off x="4332814" y="3596156"/>
                        <a:ext cx="3155950" cy="2055813"/>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A0E627B6-F928-4EED-88B0-6ADFC30556F3}"/>
              </a:ext>
            </a:extLst>
          </p:cNvPr>
          <p:cNvSpPr txBox="1"/>
          <p:nvPr/>
        </p:nvSpPr>
        <p:spPr>
          <a:xfrm>
            <a:off x="7701516" y="3876148"/>
            <a:ext cx="3765583" cy="1107996"/>
          </a:xfrm>
          <a:prstGeom prst="rect">
            <a:avLst/>
          </a:prstGeom>
          <a:noFill/>
        </p:spPr>
        <p:txBody>
          <a:bodyPr wrap="none" rtlCol="0">
            <a:spAutoFit/>
          </a:bodyPr>
          <a:lstStyle/>
          <a:p>
            <a:r>
              <a:rPr lang="en-US" sz="1600" dirty="0"/>
              <a:t>Once the waves pass each other, they </a:t>
            </a:r>
          </a:p>
          <a:p>
            <a:r>
              <a:rPr lang="en-US" sz="1600" dirty="0"/>
              <a:t>no longer overlap, and the string’s shape</a:t>
            </a:r>
          </a:p>
          <a:p>
            <a:r>
              <a:rPr lang="en-US" sz="1600" dirty="0"/>
              <a:t>will just remain the shape of the individual </a:t>
            </a:r>
          </a:p>
          <a:p>
            <a:r>
              <a:rPr lang="en-US" sz="1600" dirty="0"/>
              <a:t>waves.</a:t>
            </a:r>
          </a:p>
        </p:txBody>
      </p:sp>
    </p:spTree>
    <p:extLst>
      <p:ext uri="{BB962C8B-B14F-4D97-AF65-F5344CB8AC3E}">
        <p14:creationId xmlns:p14="http://schemas.microsoft.com/office/powerpoint/2010/main" val="1902525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5EA09-7E8F-4930-856B-E6A44CD8A526}"/>
              </a:ext>
            </a:extLst>
          </p:cNvPr>
          <p:cNvSpPr>
            <a:spLocks noGrp="1"/>
          </p:cNvSpPr>
          <p:nvPr>
            <p:ph type="ctrTitle"/>
          </p:nvPr>
        </p:nvSpPr>
        <p:spPr>
          <a:xfrm>
            <a:off x="1524000" y="826131"/>
            <a:ext cx="9144000" cy="577228"/>
          </a:xfrm>
        </p:spPr>
        <p:txBody>
          <a:bodyPr>
            <a:normAutofit/>
          </a:bodyPr>
          <a:lstStyle/>
          <a:p>
            <a:r>
              <a:rPr lang="en-US" sz="3200" b="1" u="sng" dirty="0">
                <a:latin typeface="+mn-lt"/>
              </a:rPr>
              <a:t>C. Wave transmission and reflection (1D)</a:t>
            </a:r>
          </a:p>
        </p:txBody>
      </p:sp>
      <p:sp>
        <p:nvSpPr>
          <p:cNvPr id="3" name="Subtitle 2">
            <a:extLst>
              <a:ext uri="{FF2B5EF4-FFF2-40B4-BE49-F238E27FC236}">
                <a16:creationId xmlns:a16="http://schemas.microsoft.com/office/drawing/2014/main" id="{6A895805-9968-4E89-A3FE-38BBE035BB4B}"/>
              </a:ext>
            </a:extLst>
          </p:cNvPr>
          <p:cNvSpPr>
            <a:spLocks noGrp="1"/>
          </p:cNvSpPr>
          <p:nvPr>
            <p:ph type="subTitle" idx="1"/>
          </p:nvPr>
        </p:nvSpPr>
        <p:spPr>
          <a:xfrm>
            <a:off x="5855804" y="4892046"/>
            <a:ext cx="5126935" cy="653146"/>
          </a:xfrm>
        </p:spPr>
        <p:txBody>
          <a:bodyPr>
            <a:normAutofit/>
          </a:bodyPr>
          <a:lstStyle/>
          <a:p>
            <a:r>
              <a:rPr lang="en-US" sz="1800" dirty="0">
                <a:hlinkClick r:id="rId2"/>
              </a:rPr>
              <a:t>http://physics.usask.ca/~hirose/ep225/animation/reflection/anim-reflection.htm</a:t>
            </a:r>
            <a:endParaRPr lang="en-US" sz="1800" dirty="0"/>
          </a:p>
        </p:txBody>
      </p:sp>
      <p:sp>
        <p:nvSpPr>
          <p:cNvPr id="4" name="Rectangle 3">
            <a:extLst>
              <a:ext uri="{FF2B5EF4-FFF2-40B4-BE49-F238E27FC236}">
                <a16:creationId xmlns:a16="http://schemas.microsoft.com/office/drawing/2014/main" id="{9FBE428A-0A90-48BF-9575-4FDC25080BAA}"/>
              </a:ext>
            </a:extLst>
          </p:cNvPr>
          <p:cNvSpPr/>
          <p:nvPr/>
        </p:nvSpPr>
        <p:spPr>
          <a:xfrm>
            <a:off x="1133061" y="1639381"/>
            <a:ext cx="9445487" cy="2031325"/>
          </a:xfrm>
          <a:prstGeom prst="rect">
            <a:avLst/>
          </a:prstGeom>
        </p:spPr>
        <p:txBody>
          <a:bodyPr wrap="square">
            <a:spAutoFit/>
          </a:bodyPr>
          <a:lstStyle/>
          <a:p>
            <a:r>
              <a:rPr lang="en-US" dirty="0">
                <a:latin typeface="Calibri" panose="020F0502020204030204" pitchFamily="34" charset="0"/>
                <a:ea typeface="Calibri" panose="020F0502020204030204" pitchFamily="34" charset="0"/>
                <a:cs typeface="Times New Roman" panose="02020603050405020304" pitchFamily="18" charset="0"/>
              </a:rPr>
              <a:t>Now we’d like to consider what happens when a wave traveling in one medium enters into another medium, e.g. when light waves in air penetrate into a glass window, and then emerge into air again, or when a sound wave in air penetrate a wall and emerge into air on the other side (how hear people on the other side of a wall).  First we’ll consider the situation in 1D, since it’s easier to mathematically analyze this situation.  And the easiest 1D situation to analyze in detail is the case of a string.  Suppose we tie two ropes together with different mass densities, μ</a:t>
            </a:r>
            <a:r>
              <a:rPr lang="en-US" baseline="-25000" dirty="0">
                <a:latin typeface="Calibri" panose="020F0502020204030204" pitchFamily="34" charset="0"/>
                <a:ea typeface="Calibri" panose="020F0502020204030204" pitchFamily="34" charset="0"/>
                <a:cs typeface="Times New Roman" panose="02020603050405020304" pitchFamily="18" charset="0"/>
              </a:rPr>
              <a:t>1</a:t>
            </a:r>
            <a:r>
              <a:rPr lang="en-US" dirty="0">
                <a:latin typeface="Calibri" panose="020F0502020204030204" pitchFamily="34" charset="0"/>
                <a:ea typeface="Calibri" panose="020F0502020204030204" pitchFamily="34" charset="0"/>
                <a:cs typeface="Times New Roman" panose="02020603050405020304" pitchFamily="18" charset="0"/>
              </a:rPr>
              <a:t>, μ</a:t>
            </a:r>
            <a:r>
              <a:rPr lang="en-US" baseline="-25000" dirty="0">
                <a:latin typeface="Calibri" panose="020F0502020204030204" pitchFamily="34" charset="0"/>
                <a:ea typeface="Calibri" panose="020F0502020204030204" pitchFamily="34" charset="0"/>
                <a:cs typeface="Times New Roman" panose="02020603050405020304" pitchFamily="18" charset="0"/>
              </a:rPr>
              <a:t>2</a:t>
            </a:r>
            <a:r>
              <a:rPr lang="en-US" dirty="0">
                <a:latin typeface="Calibri" panose="020F0502020204030204" pitchFamily="34" charset="0"/>
                <a:ea typeface="Calibri" panose="020F0502020204030204" pitchFamily="34" charset="0"/>
                <a:cs typeface="Times New Roman" panose="02020603050405020304" pitchFamily="18" charset="0"/>
              </a:rPr>
              <a:t> and then we send a pulse down string 1.  We’d like to know what will happen as the wave enters the second string.</a:t>
            </a:r>
            <a:endParaRPr lang="en-US" dirty="0"/>
          </a:p>
        </p:txBody>
      </p:sp>
      <p:graphicFrame>
        <p:nvGraphicFramePr>
          <p:cNvPr id="7" name="Object 6">
            <a:extLst>
              <a:ext uri="{FF2B5EF4-FFF2-40B4-BE49-F238E27FC236}">
                <a16:creationId xmlns:a16="http://schemas.microsoft.com/office/drawing/2014/main" id="{08D6069F-695B-4702-B54A-40D3AF5EABEC}"/>
              </a:ext>
            </a:extLst>
          </p:cNvPr>
          <p:cNvGraphicFramePr>
            <a:graphicFrameLocks noChangeAspect="1"/>
          </p:cNvGraphicFramePr>
          <p:nvPr>
            <p:extLst>
              <p:ext uri="{D42A27DB-BD31-4B8C-83A1-F6EECF244321}">
                <p14:modId xmlns:p14="http://schemas.microsoft.com/office/powerpoint/2010/main" val="4028708738"/>
              </p:ext>
            </p:extLst>
          </p:nvPr>
        </p:nvGraphicFramePr>
        <p:xfrm>
          <a:off x="1133061" y="4202956"/>
          <a:ext cx="4343357" cy="1930381"/>
        </p:xfrm>
        <a:graphic>
          <a:graphicData uri="http://schemas.openxmlformats.org/presentationml/2006/ole">
            <mc:AlternateContent xmlns:mc="http://schemas.openxmlformats.org/markup-compatibility/2006">
              <mc:Choice xmlns:v="urn:schemas-microsoft-com:vml" Requires="v">
                <p:oleObj name="Bitmap Image" r:id="rId3" imgW="5890320" imgH="2750760" progId="Paint.Picture">
                  <p:embed/>
                </p:oleObj>
              </mc:Choice>
              <mc:Fallback>
                <p:oleObj name="Bitmap Image" r:id="rId3" imgW="5890320" imgH="2750760" progId="Paint.Picture">
                  <p:embed/>
                  <p:pic>
                    <p:nvPicPr>
                      <p:cNvPr id="0" name="Object 1"/>
                      <p:cNvPicPr>
                        <a:picLocks noChangeAspect="1" noChangeArrowheads="1"/>
                      </p:cNvPicPr>
                      <p:nvPr/>
                    </p:nvPicPr>
                    <p:blipFill>
                      <a:blip r:embed="rId4"/>
                      <a:srcRect l="9329" t="-262" r="18515" b="31378"/>
                      <a:stretch>
                        <a:fillRect/>
                      </a:stretch>
                    </p:blipFill>
                    <p:spPr bwMode="auto">
                      <a:xfrm>
                        <a:off x="1133061" y="4202956"/>
                        <a:ext cx="4343357" cy="1930381"/>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455FE896-AD3C-4562-B214-420AF4086926}"/>
              </a:ext>
            </a:extLst>
          </p:cNvPr>
          <p:cNvSpPr txBox="1"/>
          <p:nvPr/>
        </p:nvSpPr>
        <p:spPr>
          <a:xfrm>
            <a:off x="5855804" y="4444044"/>
            <a:ext cx="5537798" cy="369332"/>
          </a:xfrm>
          <a:prstGeom prst="rect">
            <a:avLst/>
          </a:prstGeom>
          <a:noFill/>
        </p:spPr>
        <p:txBody>
          <a:bodyPr wrap="none" rtlCol="0">
            <a:spAutoFit/>
          </a:bodyPr>
          <a:lstStyle/>
          <a:p>
            <a:r>
              <a:rPr lang="en-US" dirty="0"/>
              <a:t>A good visualization is provided by the following website.</a:t>
            </a:r>
          </a:p>
        </p:txBody>
      </p:sp>
    </p:spTree>
    <p:extLst>
      <p:ext uri="{BB962C8B-B14F-4D97-AF65-F5344CB8AC3E}">
        <p14:creationId xmlns:p14="http://schemas.microsoft.com/office/powerpoint/2010/main" val="38768380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C0D0A-86F5-4F82-BC01-195B595D6FA8}"/>
              </a:ext>
            </a:extLst>
          </p:cNvPr>
          <p:cNvSpPr txBox="1">
            <a:spLocks/>
          </p:cNvSpPr>
          <p:nvPr/>
        </p:nvSpPr>
        <p:spPr>
          <a:xfrm>
            <a:off x="2567609" y="794372"/>
            <a:ext cx="7520608" cy="57722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C.1 Wave transmission and reflection (1D)</a:t>
            </a:r>
          </a:p>
        </p:txBody>
      </p:sp>
      <p:graphicFrame>
        <p:nvGraphicFramePr>
          <p:cNvPr id="3" name="Object 2">
            <a:extLst>
              <a:ext uri="{FF2B5EF4-FFF2-40B4-BE49-F238E27FC236}">
                <a16:creationId xmlns:a16="http://schemas.microsoft.com/office/drawing/2014/main" id="{3924F3C0-ED78-4416-82DC-F11078758FB0}"/>
              </a:ext>
            </a:extLst>
          </p:cNvPr>
          <p:cNvGraphicFramePr>
            <a:graphicFrameLocks noChangeAspect="1"/>
          </p:cNvGraphicFramePr>
          <p:nvPr>
            <p:extLst>
              <p:ext uri="{D42A27DB-BD31-4B8C-83A1-F6EECF244321}">
                <p14:modId xmlns:p14="http://schemas.microsoft.com/office/powerpoint/2010/main" val="91221960"/>
              </p:ext>
            </p:extLst>
          </p:nvPr>
        </p:nvGraphicFramePr>
        <p:xfrm>
          <a:off x="485913" y="1606812"/>
          <a:ext cx="4831522" cy="3742029"/>
        </p:xfrm>
        <a:graphic>
          <a:graphicData uri="http://schemas.openxmlformats.org/presentationml/2006/ole">
            <mc:AlternateContent xmlns:mc="http://schemas.openxmlformats.org/markup-compatibility/2006">
              <mc:Choice xmlns:v="urn:schemas-microsoft-com:vml" Requires="v">
                <p:oleObj name="Bitmap Image" r:id="rId2" imgW="7749720" imgH="6309360" progId="Paint.Picture">
                  <p:embed/>
                </p:oleObj>
              </mc:Choice>
              <mc:Fallback>
                <p:oleObj name="Bitmap Image" r:id="rId2" imgW="7749720" imgH="6309360" progId="Paint.Picture">
                  <p:embed/>
                  <p:pic>
                    <p:nvPicPr>
                      <p:cNvPr id="7" name="Object 6">
                        <a:extLst>
                          <a:ext uri="{FF2B5EF4-FFF2-40B4-BE49-F238E27FC236}">
                            <a16:creationId xmlns:a16="http://schemas.microsoft.com/office/drawing/2014/main" id="{08D6069F-695B-4702-B54A-40D3AF5EABEC}"/>
                          </a:ext>
                        </a:extLst>
                      </p:cNvPr>
                      <p:cNvPicPr>
                        <a:picLocks noChangeAspect="1" noChangeArrowheads="1"/>
                      </p:cNvPicPr>
                      <p:nvPr/>
                    </p:nvPicPr>
                    <p:blipFill>
                      <a:blip r:embed="rId3"/>
                      <a:srcRect l="9329" t="-262" r="18515" b="31378"/>
                      <a:stretch>
                        <a:fillRect/>
                      </a:stretch>
                    </p:blipFill>
                    <p:spPr bwMode="auto">
                      <a:xfrm>
                        <a:off x="485913" y="1606812"/>
                        <a:ext cx="4831522" cy="3742029"/>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4D763BDB-F9CA-40B8-A790-2CB018C15C76}"/>
              </a:ext>
            </a:extLst>
          </p:cNvPr>
          <p:cNvSpPr txBox="1"/>
          <p:nvPr/>
        </p:nvSpPr>
        <p:spPr>
          <a:xfrm>
            <a:off x="5536096" y="1723191"/>
            <a:ext cx="5684890" cy="1354217"/>
          </a:xfrm>
          <a:prstGeom prst="rect">
            <a:avLst/>
          </a:prstGeom>
          <a:noFill/>
        </p:spPr>
        <p:txBody>
          <a:bodyPr wrap="none" rtlCol="0">
            <a:spAutoFit/>
          </a:bodyPr>
          <a:lstStyle/>
          <a:p>
            <a:r>
              <a:rPr lang="en-US" sz="1600" dirty="0"/>
              <a:t>So we saw that when a wave hits the interface, the wave’s energy</a:t>
            </a:r>
          </a:p>
          <a:p>
            <a:r>
              <a:rPr lang="en-US" sz="1600" dirty="0"/>
              <a:t>will split into a transmitted wave and a reflected wave.  We’d like </a:t>
            </a:r>
          </a:p>
          <a:p>
            <a:r>
              <a:rPr lang="en-US" sz="1600" dirty="0"/>
              <a:t>to analyze these waves’ properties.  Specifically, we want to know </a:t>
            </a:r>
          </a:p>
          <a:p>
            <a:r>
              <a:rPr lang="en-US" sz="1600" dirty="0"/>
              <a:t>how the reflected and transmitted waves’ f’s, v’s, </a:t>
            </a:r>
            <a:r>
              <a:rPr lang="en-US" sz="1600" dirty="0" err="1"/>
              <a:t>λ’s</a:t>
            </a:r>
            <a:r>
              <a:rPr lang="en-US" sz="1600" dirty="0"/>
              <a:t>, and A’s, will </a:t>
            </a:r>
          </a:p>
          <a:p>
            <a:r>
              <a:rPr lang="en-US" sz="1600" dirty="0"/>
              <a:t>compare to those of the incident wave.</a:t>
            </a:r>
          </a:p>
        </p:txBody>
      </p:sp>
      <p:sp>
        <p:nvSpPr>
          <p:cNvPr id="6" name="TextBox 5">
            <a:extLst>
              <a:ext uri="{FF2B5EF4-FFF2-40B4-BE49-F238E27FC236}">
                <a16:creationId xmlns:a16="http://schemas.microsoft.com/office/drawing/2014/main" id="{09B0750F-5A92-4196-8AE7-8D5A6709EE04}"/>
              </a:ext>
            </a:extLst>
          </p:cNvPr>
          <p:cNvSpPr txBox="1"/>
          <p:nvPr/>
        </p:nvSpPr>
        <p:spPr>
          <a:xfrm>
            <a:off x="5625548" y="3293160"/>
            <a:ext cx="1165897" cy="369332"/>
          </a:xfrm>
          <a:prstGeom prst="rect">
            <a:avLst/>
          </a:prstGeom>
          <a:noFill/>
          <a:ln>
            <a:solidFill>
              <a:schemeClr val="accent1"/>
            </a:solidFill>
          </a:ln>
        </p:spPr>
        <p:txBody>
          <a:bodyPr wrap="none" rtlCol="0">
            <a:spAutoFit/>
          </a:bodyPr>
          <a:lstStyle/>
          <a:p>
            <a:r>
              <a:rPr lang="en-US" dirty="0"/>
              <a:t>Frequency</a:t>
            </a:r>
          </a:p>
        </p:txBody>
      </p:sp>
      <p:sp>
        <p:nvSpPr>
          <p:cNvPr id="7" name="TextBox 6">
            <a:extLst>
              <a:ext uri="{FF2B5EF4-FFF2-40B4-BE49-F238E27FC236}">
                <a16:creationId xmlns:a16="http://schemas.microsoft.com/office/drawing/2014/main" id="{A4F944D6-B2BF-4500-8F44-303541BE3291}"/>
              </a:ext>
            </a:extLst>
          </p:cNvPr>
          <p:cNvSpPr txBox="1"/>
          <p:nvPr/>
        </p:nvSpPr>
        <p:spPr>
          <a:xfrm>
            <a:off x="5536096" y="3878244"/>
            <a:ext cx="5999206" cy="1107996"/>
          </a:xfrm>
          <a:prstGeom prst="rect">
            <a:avLst/>
          </a:prstGeom>
          <a:noFill/>
        </p:spPr>
        <p:txBody>
          <a:bodyPr wrap="none" rtlCol="0">
            <a:spAutoFit/>
          </a:bodyPr>
          <a:lstStyle/>
          <a:p>
            <a:r>
              <a:rPr lang="en-US" sz="1600" dirty="0"/>
              <a:t>The incident wave is the direct cause of the reflected and transmitted </a:t>
            </a:r>
          </a:p>
          <a:p>
            <a:r>
              <a:rPr lang="en-US" sz="1600" dirty="0"/>
              <a:t>waves.  And so the rate which the incident waves hit the interface, is</a:t>
            </a:r>
          </a:p>
          <a:p>
            <a:r>
              <a:rPr lang="en-US" sz="1600" dirty="0"/>
              <a:t>equal to the rate at which the reflected and transmitted waves will </a:t>
            </a:r>
          </a:p>
          <a:p>
            <a:r>
              <a:rPr lang="en-US" sz="1600" dirty="0"/>
              <a:t>be generated.  So:</a:t>
            </a:r>
          </a:p>
        </p:txBody>
      </p:sp>
      <p:graphicFrame>
        <p:nvGraphicFramePr>
          <p:cNvPr id="8" name="Object 7">
            <a:extLst>
              <a:ext uri="{FF2B5EF4-FFF2-40B4-BE49-F238E27FC236}">
                <a16:creationId xmlns:a16="http://schemas.microsoft.com/office/drawing/2014/main" id="{13E7AA2E-7D17-4F69-A8A9-8F52A35EEE6E}"/>
              </a:ext>
            </a:extLst>
          </p:cNvPr>
          <p:cNvGraphicFramePr>
            <a:graphicFrameLocks noChangeAspect="1"/>
          </p:cNvGraphicFramePr>
          <p:nvPr>
            <p:extLst>
              <p:ext uri="{D42A27DB-BD31-4B8C-83A1-F6EECF244321}">
                <p14:modId xmlns:p14="http://schemas.microsoft.com/office/powerpoint/2010/main" val="305340344"/>
              </p:ext>
            </p:extLst>
          </p:nvPr>
        </p:nvGraphicFramePr>
        <p:xfrm>
          <a:off x="5625548" y="5390465"/>
          <a:ext cx="1086973" cy="349384"/>
        </p:xfrm>
        <a:graphic>
          <a:graphicData uri="http://schemas.openxmlformats.org/presentationml/2006/ole">
            <mc:AlternateContent xmlns:mc="http://schemas.openxmlformats.org/markup-compatibility/2006">
              <mc:Choice xmlns:v="urn:schemas-microsoft-com:vml" Requires="v">
                <p:oleObj name="Equation" r:id="rId4" imgW="711000" imgH="228600" progId="Equation.DSMT4">
                  <p:embed/>
                </p:oleObj>
              </mc:Choice>
              <mc:Fallback>
                <p:oleObj name="Equation" r:id="rId4" imgW="711000" imgH="228600" progId="Equation.DSMT4">
                  <p:embed/>
                  <p:pic>
                    <p:nvPicPr>
                      <p:cNvPr id="0" name=""/>
                      <p:cNvPicPr/>
                      <p:nvPr/>
                    </p:nvPicPr>
                    <p:blipFill>
                      <a:blip r:embed="rId5"/>
                      <a:stretch>
                        <a:fillRect/>
                      </a:stretch>
                    </p:blipFill>
                    <p:spPr>
                      <a:xfrm>
                        <a:off x="5625548" y="5390465"/>
                        <a:ext cx="1086973" cy="349384"/>
                      </a:xfrm>
                      <a:prstGeom prst="rect">
                        <a:avLst/>
                      </a:prstGeom>
                    </p:spPr>
                  </p:pic>
                </p:oleObj>
              </mc:Fallback>
            </mc:AlternateContent>
          </a:graphicData>
        </a:graphic>
      </p:graphicFrame>
      <p:cxnSp>
        <p:nvCxnSpPr>
          <p:cNvPr id="10" name="Straight Arrow Connector 9">
            <a:extLst>
              <a:ext uri="{FF2B5EF4-FFF2-40B4-BE49-F238E27FC236}">
                <a16:creationId xmlns:a16="http://schemas.microsoft.com/office/drawing/2014/main" id="{DF818286-9EAC-4A0E-B7AA-BC407B9F43E0}"/>
              </a:ext>
            </a:extLst>
          </p:cNvPr>
          <p:cNvCxnSpPr/>
          <p:nvPr/>
        </p:nvCxnSpPr>
        <p:spPr>
          <a:xfrm>
            <a:off x="7007087" y="5565157"/>
            <a:ext cx="106348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1" name="Object 10">
            <a:extLst>
              <a:ext uri="{FF2B5EF4-FFF2-40B4-BE49-F238E27FC236}">
                <a16:creationId xmlns:a16="http://schemas.microsoft.com/office/drawing/2014/main" id="{BD76C1CB-951D-4FC2-A02E-165732D8F633}"/>
              </a:ext>
            </a:extLst>
          </p:cNvPr>
          <p:cNvGraphicFramePr>
            <a:graphicFrameLocks noChangeAspect="1"/>
          </p:cNvGraphicFramePr>
          <p:nvPr>
            <p:extLst>
              <p:ext uri="{D42A27DB-BD31-4B8C-83A1-F6EECF244321}">
                <p14:modId xmlns:p14="http://schemas.microsoft.com/office/powerpoint/2010/main" val="620773868"/>
              </p:ext>
            </p:extLst>
          </p:nvPr>
        </p:nvGraphicFramePr>
        <p:xfrm>
          <a:off x="8378541" y="5389012"/>
          <a:ext cx="679450" cy="350837"/>
        </p:xfrm>
        <a:graphic>
          <a:graphicData uri="http://schemas.openxmlformats.org/presentationml/2006/ole">
            <mc:AlternateContent xmlns:mc="http://schemas.openxmlformats.org/markup-compatibility/2006">
              <mc:Choice xmlns:v="urn:schemas-microsoft-com:vml" Requires="v">
                <p:oleObj name="Equation" r:id="rId6" imgW="444240" imgH="228600" progId="Equation.DSMT4">
                  <p:embed/>
                </p:oleObj>
              </mc:Choice>
              <mc:Fallback>
                <p:oleObj name="Equation" r:id="rId6" imgW="444240" imgH="228600" progId="Equation.DSMT4">
                  <p:embed/>
                  <p:pic>
                    <p:nvPicPr>
                      <p:cNvPr id="8" name="Object 7">
                        <a:extLst>
                          <a:ext uri="{FF2B5EF4-FFF2-40B4-BE49-F238E27FC236}">
                            <a16:creationId xmlns:a16="http://schemas.microsoft.com/office/drawing/2014/main" id="{13E7AA2E-7D17-4F69-A8A9-8F52A35EEE6E}"/>
                          </a:ext>
                        </a:extLst>
                      </p:cNvPr>
                      <p:cNvPicPr/>
                      <p:nvPr/>
                    </p:nvPicPr>
                    <p:blipFill>
                      <a:blip r:embed="rId7"/>
                      <a:stretch>
                        <a:fillRect/>
                      </a:stretch>
                    </p:blipFill>
                    <p:spPr>
                      <a:xfrm>
                        <a:off x="8378541" y="5389012"/>
                        <a:ext cx="679450" cy="350837"/>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942555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E5EF7-CC46-48BC-B343-98F76CF60BC6}"/>
              </a:ext>
            </a:extLst>
          </p:cNvPr>
          <p:cNvSpPr txBox="1">
            <a:spLocks/>
          </p:cNvSpPr>
          <p:nvPr/>
        </p:nvSpPr>
        <p:spPr>
          <a:xfrm>
            <a:off x="2567609" y="794372"/>
            <a:ext cx="7779026" cy="57722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C.1 Wave transmission and reflection (1D)</a:t>
            </a:r>
          </a:p>
        </p:txBody>
      </p:sp>
      <p:sp>
        <p:nvSpPr>
          <p:cNvPr id="4" name="TextBox 3">
            <a:extLst>
              <a:ext uri="{FF2B5EF4-FFF2-40B4-BE49-F238E27FC236}">
                <a16:creationId xmlns:a16="http://schemas.microsoft.com/office/drawing/2014/main" id="{20C1DDA7-9663-4575-8237-76A9F235DC46}"/>
              </a:ext>
            </a:extLst>
          </p:cNvPr>
          <p:cNvSpPr txBox="1"/>
          <p:nvPr/>
        </p:nvSpPr>
        <p:spPr>
          <a:xfrm>
            <a:off x="6002831" y="1902381"/>
            <a:ext cx="908582" cy="369332"/>
          </a:xfrm>
          <a:prstGeom prst="rect">
            <a:avLst/>
          </a:prstGeom>
          <a:noFill/>
          <a:ln>
            <a:solidFill>
              <a:srgbClr val="0070C0"/>
            </a:solidFill>
          </a:ln>
        </p:spPr>
        <p:txBody>
          <a:bodyPr wrap="none" rtlCol="0">
            <a:spAutoFit/>
          </a:bodyPr>
          <a:lstStyle/>
          <a:p>
            <a:r>
              <a:rPr lang="en-US" dirty="0"/>
              <a:t>velocity</a:t>
            </a:r>
          </a:p>
        </p:txBody>
      </p:sp>
      <p:sp>
        <p:nvSpPr>
          <p:cNvPr id="5" name="TextBox 4">
            <a:extLst>
              <a:ext uri="{FF2B5EF4-FFF2-40B4-BE49-F238E27FC236}">
                <a16:creationId xmlns:a16="http://schemas.microsoft.com/office/drawing/2014/main" id="{9199F5CB-9A5F-4241-BC25-71BC0CD194CC}"/>
              </a:ext>
            </a:extLst>
          </p:cNvPr>
          <p:cNvSpPr txBox="1"/>
          <p:nvPr/>
        </p:nvSpPr>
        <p:spPr>
          <a:xfrm>
            <a:off x="5953039" y="2403234"/>
            <a:ext cx="5856357" cy="338554"/>
          </a:xfrm>
          <a:prstGeom prst="rect">
            <a:avLst/>
          </a:prstGeom>
          <a:noFill/>
        </p:spPr>
        <p:txBody>
          <a:bodyPr wrap="square" rtlCol="0">
            <a:spAutoFit/>
          </a:bodyPr>
          <a:lstStyle/>
          <a:p>
            <a:r>
              <a:rPr lang="en-US" sz="1600" dirty="0"/>
              <a:t>We have a formula for the velocity of each wave already.  We know:</a:t>
            </a:r>
          </a:p>
        </p:txBody>
      </p:sp>
      <p:graphicFrame>
        <p:nvGraphicFramePr>
          <p:cNvPr id="6" name="Object 5">
            <a:extLst>
              <a:ext uri="{FF2B5EF4-FFF2-40B4-BE49-F238E27FC236}">
                <a16:creationId xmlns:a16="http://schemas.microsoft.com/office/drawing/2014/main" id="{76D122FA-A674-4B6F-89FB-643753066595}"/>
              </a:ext>
            </a:extLst>
          </p:cNvPr>
          <p:cNvGraphicFramePr>
            <a:graphicFrameLocks noChangeAspect="1"/>
          </p:cNvGraphicFramePr>
          <p:nvPr>
            <p:extLst>
              <p:ext uri="{D42A27DB-BD31-4B8C-83A1-F6EECF244321}">
                <p14:modId xmlns:p14="http://schemas.microsoft.com/office/powerpoint/2010/main" val="783308685"/>
              </p:ext>
            </p:extLst>
          </p:nvPr>
        </p:nvGraphicFramePr>
        <p:xfrm>
          <a:off x="5953039" y="4992944"/>
          <a:ext cx="1843088" cy="1476375"/>
        </p:xfrm>
        <a:graphic>
          <a:graphicData uri="http://schemas.openxmlformats.org/presentationml/2006/ole">
            <mc:AlternateContent xmlns:mc="http://schemas.openxmlformats.org/markup-compatibility/2006">
              <mc:Choice xmlns:v="urn:schemas-microsoft-com:vml" Requires="v">
                <p:oleObj name="Equation" r:id="rId2" imgW="1269720" imgH="1015920" progId="Equation.DSMT4">
                  <p:embed/>
                </p:oleObj>
              </mc:Choice>
              <mc:Fallback>
                <p:oleObj name="Equation" r:id="rId2" imgW="1269720" imgH="1015920" progId="Equation.DSMT4">
                  <p:embed/>
                  <p:pic>
                    <p:nvPicPr>
                      <p:cNvPr id="0" name=""/>
                      <p:cNvPicPr/>
                      <p:nvPr/>
                    </p:nvPicPr>
                    <p:blipFill>
                      <a:blip r:embed="rId3"/>
                      <a:stretch>
                        <a:fillRect/>
                      </a:stretch>
                    </p:blipFill>
                    <p:spPr>
                      <a:xfrm>
                        <a:off x="5953039" y="4992944"/>
                        <a:ext cx="1843088" cy="1476375"/>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58189F17-4F03-44C8-8ABF-51823E360377}"/>
              </a:ext>
            </a:extLst>
          </p:cNvPr>
          <p:cNvGraphicFramePr>
            <a:graphicFrameLocks noChangeAspect="1"/>
          </p:cNvGraphicFramePr>
          <p:nvPr>
            <p:extLst>
              <p:ext uri="{D42A27DB-BD31-4B8C-83A1-F6EECF244321}">
                <p14:modId xmlns:p14="http://schemas.microsoft.com/office/powerpoint/2010/main" val="3376425571"/>
              </p:ext>
            </p:extLst>
          </p:nvPr>
        </p:nvGraphicFramePr>
        <p:xfrm>
          <a:off x="6002831" y="2849813"/>
          <a:ext cx="745839" cy="689902"/>
        </p:xfrm>
        <a:graphic>
          <a:graphicData uri="http://schemas.openxmlformats.org/presentationml/2006/ole">
            <mc:AlternateContent xmlns:mc="http://schemas.openxmlformats.org/markup-compatibility/2006">
              <mc:Choice xmlns:v="urn:schemas-microsoft-com:vml" Requires="v">
                <p:oleObj name="Equation" r:id="rId4" imgW="507960" imgH="469800" progId="Equation.DSMT4">
                  <p:embed/>
                </p:oleObj>
              </mc:Choice>
              <mc:Fallback>
                <p:oleObj name="Equation" r:id="rId4" imgW="507960" imgH="469800" progId="Equation.DSMT4">
                  <p:embed/>
                  <p:pic>
                    <p:nvPicPr>
                      <p:cNvPr id="0" name=""/>
                      <p:cNvPicPr/>
                      <p:nvPr/>
                    </p:nvPicPr>
                    <p:blipFill>
                      <a:blip r:embed="rId5"/>
                      <a:stretch>
                        <a:fillRect/>
                      </a:stretch>
                    </p:blipFill>
                    <p:spPr>
                      <a:xfrm>
                        <a:off x="6002831" y="2849813"/>
                        <a:ext cx="745839" cy="689902"/>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1DC473F8-4BFE-4819-A79E-633AD33CA353}"/>
              </a:ext>
            </a:extLst>
          </p:cNvPr>
          <p:cNvSpPr txBox="1"/>
          <p:nvPr/>
        </p:nvSpPr>
        <p:spPr>
          <a:xfrm>
            <a:off x="5920218" y="3600420"/>
            <a:ext cx="6271782" cy="1323439"/>
          </a:xfrm>
          <a:prstGeom prst="rect">
            <a:avLst/>
          </a:prstGeom>
          <a:noFill/>
        </p:spPr>
        <p:txBody>
          <a:bodyPr wrap="none" rtlCol="0">
            <a:spAutoFit/>
          </a:bodyPr>
          <a:lstStyle/>
          <a:p>
            <a:r>
              <a:rPr lang="en-US" sz="1600" dirty="0"/>
              <a:t>Since the reflected wave is traveling in the same rope as the incident</a:t>
            </a:r>
          </a:p>
          <a:p>
            <a:r>
              <a:rPr lang="en-US" sz="1600" dirty="0"/>
              <a:t>wave, it will have the same velocity.  But the transmitted wave velocity</a:t>
            </a:r>
          </a:p>
          <a:p>
            <a:r>
              <a:rPr lang="en-US" sz="1600" dirty="0"/>
              <a:t>depends….first, we can say that the tension in the two ropes is the same</a:t>
            </a:r>
          </a:p>
          <a:p>
            <a:r>
              <a:rPr lang="en-US" sz="1600" dirty="0"/>
              <a:t>(if it were otherwise, the interface would experience a net force, and </a:t>
            </a:r>
          </a:p>
          <a:p>
            <a:r>
              <a:rPr lang="en-US" sz="1600" dirty="0"/>
              <a:t>accelerate one way or the other).  Then to compare we can write:</a:t>
            </a:r>
          </a:p>
        </p:txBody>
      </p:sp>
      <p:cxnSp>
        <p:nvCxnSpPr>
          <p:cNvPr id="10" name="Straight Arrow Connector 9">
            <a:extLst>
              <a:ext uri="{FF2B5EF4-FFF2-40B4-BE49-F238E27FC236}">
                <a16:creationId xmlns:a16="http://schemas.microsoft.com/office/drawing/2014/main" id="{3BFD4F21-9ECA-4BA4-BC2A-9C2D87A6C89D}"/>
              </a:ext>
            </a:extLst>
          </p:cNvPr>
          <p:cNvCxnSpPr>
            <a:cxnSpLocks/>
          </p:cNvCxnSpPr>
          <p:nvPr/>
        </p:nvCxnSpPr>
        <p:spPr>
          <a:xfrm>
            <a:off x="4125121" y="5611117"/>
            <a:ext cx="1706027" cy="5603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BEF0D0D2-CE99-4D8A-AE5D-C8C4B8C6A96A}"/>
              </a:ext>
            </a:extLst>
          </p:cNvPr>
          <p:cNvSpPr txBox="1"/>
          <p:nvPr/>
        </p:nvSpPr>
        <p:spPr>
          <a:xfrm>
            <a:off x="460300" y="5296598"/>
            <a:ext cx="3690434" cy="830997"/>
          </a:xfrm>
          <a:prstGeom prst="rect">
            <a:avLst/>
          </a:prstGeom>
          <a:noFill/>
        </p:spPr>
        <p:txBody>
          <a:bodyPr wrap="none" rtlCol="0">
            <a:spAutoFit/>
          </a:bodyPr>
          <a:lstStyle/>
          <a:p>
            <a:r>
              <a:rPr lang="en-US" sz="1600" dirty="0"/>
              <a:t>We’re defining the ‘index of refraction’, </a:t>
            </a:r>
            <a:r>
              <a:rPr lang="en-US" sz="1600" b="1" dirty="0"/>
              <a:t>n</a:t>
            </a:r>
            <a:r>
              <a:rPr lang="en-US" sz="1600" dirty="0"/>
              <a:t>, </a:t>
            </a:r>
          </a:p>
          <a:p>
            <a:r>
              <a:rPr lang="en-US" sz="1600" dirty="0"/>
              <a:t>which characterizes how difficult it is for </a:t>
            </a:r>
          </a:p>
          <a:p>
            <a:r>
              <a:rPr lang="en-US" sz="1600" dirty="0"/>
              <a:t>a wave to penetrate into the medium.  </a:t>
            </a:r>
          </a:p>
        </p:txBody>
      </p:sp>
      <p:graphicFrame>
        <p:nvGraphicFramePr>
          <p:cNvPr id="14" name="Object 13">
            <a:extLst>
              <a:ext uri="{FF2B5EF4-FFF2-40B4-BE49-F238E27FC236}">
                <a16:creationId xmlns:a16="http://schemas.microsoft.com/office/drawing/2014/main" id="{52EB47D7-0B38-4781-B477-B2E595E93471}"/>
              </a:ext>
            </a:extLst>
          </p:cNvPr>
          <p:cNvGraphicFramePr>
            <a:graphicFrameLocks noChangeAspect="1"/>
          </p:cNvGraphicFramePr>
          <p:nvPr>
            <p:extLst>
              <p:ext uri="{D42A27DB-BD31-4B8C-83A1-F6EECF244321}">
                <p14:modId xmlns:p14="http://schemas.microsoft.com/office/powerpoint/2010/main" val="1395574103"/>
              </p:ext>
            </p:extLst>
          </p:nvPr>
        </p:nvGraphicFramePr>
        <p:xfrm>
          <a:off x="565149" y="6215318"/>
          <a:ext cx="633027" cy="324629"/>
        </p:xfrm>
        <a:graphic>
          <a:graphicData uri="http://schemas.openxmlformats.org/presentationml/2006/ole">
            <mc:AlternateContent xmlns:mc="http://schemas.openxmlformats.org/markup-compatibility/2006">
              <mc:Choice xmlns:v="urn:schemas-microsoft-com:vml" Requires="v">
                <p:oleObj name="Equation" r:id="rId6" imgW="495000" imgH="253800" progId="Equation.DSMT4">
                  <p:embed/>
                </p:oleObj>
              </mc:Choice>
              <mc:Fallback>
                <p:oleObj name="Equation" r:id="rId6" imgW="495000" imgH="253800" progId="Equation.DSMT4">
                  <p:embed/>
                  <p:pic>
                    <p:nvPicPr>
                      <p:cNvPr id="0" name=""/>
                      <p:cNvPicPr/>
                      <p:nvPr/>
                    </p:nvPicPr>
                    <p:blipFill>
                      <a:blip r:embed="rId7"/>
                      <a:stretch>
                        <a:fillRect/>
                      </a:stretch>
                    </p:blipFill>
                    <p:spPr>
                      <a:xfrm>
                        <a:off x="565149" y="6215318"/>
                        <a:ext cx="633027" cy="324629"/>
                      </a:xfrm>
                      <a:prstGeom prst="rect">
                        <a:avLst/>
                      </a:prstGeom>
                      <a:solidFill>
                        <a:srgbClr val="CCFFCC"/>
                      </a:solidFill>
                    </p:spPr>
                  </p:pic>
                </p:oleObj>
              </mc:Fallback>
            </mc:AlternateContent>
          </a:graphicData>
        </a:graphic>
      </p:graphicFrame>
      <p:cxnSp>
        <p:nvCxnSpPr>
          <p:cNvPr id="16" name="Straight Arrow Connector 15">
            <a:extLst>
              <a:ext uri="{FF2B5EF4-FFF2-40B4-BE49-F238E27FC236}">
                <a16:creationId xmlns:a16="http://schemas.microsoft.com/office/drawing/2014/main" id="{48218D90-BF68-4570-8964-5C48B4CE9192}"/>
              </a:ext>
            </a:extLst>
          </p:cNvPr>
          <p:cNvCxnSpPr>
            <a:cxnSpLocks/>
          </p:cNvCxnSpPr>
          <p:nvPr/>
        </p:nvCxnSpPr>
        <p:spPr>
          <a:xfrm>
            <a:off x="7918018" y="5758118"/>
            <a:ext cx="70914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8" name="Object 17">
            <a:extLst>
              <a:ext uri="{FF2B5EF4-FFF2-40B4-BE49-F238E27FC236}">
                <a16:creationId xmlns:a16="http://schemas.microsoft.com/office/drawing/2014/main" id="{A0BEC208-00C3-4F58-90CC-8B5C99F066C5}"/>
              </a:ext>
            </a:extLst>
          </p:cNvPr>
          <p:cNvGraphicFramePr>
            <a:graphicFrameLocks noChangeAspect="1"/>
          </p:cNvGraphicFramePr>
          <p:nvPr>
            <p:extLst>
              <p:ext uri="{D42A27DB-BD31-4B8C-83A1-F6EECF244321}">
                <p14:modId xmlns:p14="http://schemas.microsoft.com/office/powerpoint/2010/main" val="2219838576"/>
              </p:ext>
            </p:extLst>
          </p:nvPr>
        </p:nvGraphicFramePr>
        <p:xfrm>
          <a:off x="8749056" y="5574935"/>
          <a:ext cx="1038036" cy="366366"/>
        </p:xfrm>
        <a:graphic>
          <a:graphicData uri="http://schemas.openxmlformats.org/presentationml/2006/ole">
            <mc:AlternateContent xmlns:mc="http://schemas.openxmlformats.org/markup-compatibility/2006">
              <mc:Choice xmlns:v="urn:schemas-microsoft-com:vml" Requires="v">
                <p:oleObj name="Equation" r:id="rId8" imgW="647640" imgH="228600" progId="Equation.DSMT4">
                  <p:embed/>
                </p:oleObj>
              </mc:Choice>
              <mc:Fallback>
                <p:oleObj name="Equation" r:id="rId8" imgW="647640" imgH="228600" progId="Equation.DSMT4">
                  <p:embed/>
                  <p:pic>
                    <p:nvPicPr>
                      <p:cNvPr id="0" name=""/>
                      <p:cNvPicPr/>
                      <p:nvPr/>
                    </p:nvPicPr>
                    <p:blipFill>
                      <a:blip r:embed="rId9"/>
                      <a:stretch>
                        <a:fillRect/>
                      </a:stretch>
                    </p:blipFill>
                    <p:spPr>
                      <a:xfrm>
                        <a:off x="8749056" y="5574935"/>
                        <a:ext cx="1038036" cy="366366"/>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A167F8B4-1BE2-45C7-8859-95A36B7F7E9D}"/>
              </a:ext>
            </a:extLst>
          </p:cNvPr>
          <p:cNvSpPr txBox="1"/>
          <p:nvPr/>
        </p:nvSpPr>
        <p:spPr>
          <a:xfrm>
            <a:off x="9988496" y="5525802"/>
            <a:ext cx="1952329" cy="830997"/>
          </a:xfrm>
          <a:prstGeom prst="rect">
            <a:avLst/>
          </a:prstGeom>
          <a:noFill/>
        </p:spPr>
        <p:txBody>
          <a:bodyPr wrap="none" rtlCol="0">
            <a:spAutoFit/>
          </a:bodyPr>
          <a:lstStyle/>
          <a:p>
            <a:r>
              <a:rPr lang="en-US" sz="1600" dirty="0"/>
              <a:t>Equation implies that</a:t>
            </a:r>
          </a:p>
          <a:p>
            <a:r>
              <a:rPr lang="en-US" sz="1600" dirty="0"/>
              <a:t>if n goes up, then v </a:t>
            </a:r>
          </a:p>
          <a:p>
            <a:r>
              <a:rPr lang="en-US" sz="1600" dirty="0"/>
              <a:t>goes down.</a:t>
            </a:r>
          </a:p>
        </p:txBody>
      </p:sp>
      <p:graphicFrame>
        <p:nvGraphicFramePr>
          <p:cNvPr id="15" name="Object 14">
            <a:extLst>
              <a:ext uri="{FF2B5EF4-FFF2-40B4-BE49-F238E27FC236}">
                <a16:creationId xmlns:a16="http://schemas.microsoft.com/office/drawing/2014/main" id="{A0D6A129-FC8F-4C9B-935A-35067DAA829A}"/>
              </a:ext>
            </a:extLst>
          </p:cNvPr>
          <p:cNvGraphicFramePr>
            <a:graphicFrameLocks noChangeAspect="1"/>
          </p:cNvGraphicFramePr>
          <p:nvPr>
            <p:extLst>
              <p:ext uri="{D42A27DB-BD31-4B8C-83A1-F6EECF244321}">
                <p14:modId xmlns:p14="http://schemas.microsoft.com/office/powerpoint/2010/main" val="10400498"/>
              </p:ext>
            </p:extLst>
          </p:nvPr>
        </p:nvGraphicFramePr>
        <p:xfrm>
          <a:off x="382604" y="1686119"/>
          <a:ext cx="4401592" cy="3409047"/>
        </p:xfrm>
        <a:graphic>
          <a:graphicData uri="http://schemas.openxmlformats.org/presentationml/2006/ole">
            <mc:AlternateContent xmlns:mc="http://schemas.openxmlformats.org/markup-compatibility/2006">
              <mc:Choice xmlns:v="urn:schemas-microsoft-com:vml" Requires="v">
                <p:oleObj name="Bitmap Image" r:id="rId10" imgW="7749720" imgH="6309360" progId="Paint.Picture">
                  <p:embed/>
                </p:oleObj>
              </mc:Choice>
              <mc:Fallback>
                <p:oleObj name="Bitmap Image" r:id="rId10" imgW="7749720" imgH="6309360" progId="Paint.Picture">
                  <p:embed/>
                  <p:pic>
                    <p:nvPicPr>
                      <p:cNvPr id="3" name="Object 2">
                        <a:extLst>
                          <a:ext uri="{FF2B5EF4-FFF2-40B4-BE49-F238E27FC236}">
                            <a16:creationId xmlns:a16="http://schemas.microsoft.com/office/drawing/2014/main" id="{3924F3C0-ED78-4416-82DC-F11078758FB0}"/>
                          </a:ext>
                        </a:extLst>
                      </p:cNvPr>
                      <p:cNvPicPr>
                        <a:picLocks noChangeAspect="1" noChangeArrowheads="1"/>
                      </p:cNvPicPr>
                      <p:nvPr/>
                    </p:nvPicPr>
                    <p:blipFill>
                      <a:blip r:embed="rId11"/>
                      <a:srcRect l="9329" t="-262" r="18515" b="31378"/>
                      <a:stretch>
                        <a:fillRect/>
                      </a:stretch>
                    </p:blipFill>
                    <p:spPr bwMode="auto">
                      <a:xfrm>
                        <a:off x="382604" y="1686119"/>
                        <a:ext cx="4401592" cy="3409047"/>
                      </a:xfrm>
                      <a:prstGeom prst="rect">
                        <a:avLst/>
                      </a:prstGeom>
                      <a:noFill/>
                    </p:spPr>
                  </p:pic>
                </p:oleObj>
              </mc:Fallback>
            </mc:AlternateContent>
          </a:graphicData>
        </a:graphic>
      </p:graphicFrame>
    </p:spTree>
    <p:extLst>
      <p:ext uri="{BB962C8B-B14F-4D97-AF65-F5344CB8AC3E}">
        <p14:creationId xmlns:p14="http://schemas.microsoft.com/office/powerpoint/2010/main" val="2290203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3"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7A7CF-9221-4F6C-81DB-46C7E2ED4BE4}"/>
              </a:ext>
            </a:extLst>
          </p:cNvPr>
          <p:cNvSpPr txBox="1">
            <a:spLocks/>
          </p:cNvSpPr>
          <p:nvPr/>
        </p:nvSpPr>
        <p:spPr>
          <a:xfrm>
            <a:off x="2557670" y="496198"/>
            <a:ext cx="7779026" cy="57722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C.1 Wave transmission and reflection (1D)</a:t>
            </a:r>
          </a:p>
        </p:txBody>
      </p:sp>
      <p:sp>
        <p:nvSpPr>
          <p:cNvPr id="4" name="TextBox 3">
            <a:extLst>
              <a:ext uri="{FF2B5EF4-FFF2-40B4-BE49-F238E27FC236}">
                <a16:creationId xmlns:a16="http://schemas.microsoft.com/office/drawing/2014/main" id="{F8979D09-9474-4907-91D9-74B9A39EF0B5}"/>
              </a:ext>
            </a:extLst>
          </p:cNvPr>
          <p:cNvSpPr txBox="1"/>
          <p:nvPr/>
        </p:nvSpPr>
        <p:spPr>
          <a:xfrm>
            <a:off x="5814285" y="1659835"/>
            <a:ext cx="1265796" cy="369332"/>
          </a:xfrm>
          <a:prstGeom prst="rect">
            <a:avLst/>
          </a:prstGeom>
          <a:noFill/>
          <a:ln>
            <a:solidFill>
              <a:srgbClr val="0070C0"/>
            </a:solidFill>
          </a:ln>
        </p:spPr>
        <p:txBody>
          <a:bodyPr wrap="none" rtlCol="0">
            <a:spAutoFit/>
          </a:bodyPr>
          <a:lstStyle/>
          <a:p>
            <a:r>
              <a:rPr lang="en-US" dirty="0"/>
              <a:t>wavelength</a:t>
            </a:r>
          </a:p>
        </p:txBody>
      </p:sp>
      <p:sp>
        <p:nvSpPr>
          <p:cNvPr id="5" name="TextBox 4">
            <a:extLst>
              <a:ext uri="{FF2B5EF4-FFF2-40B4-BE49-F238E27FC236}">
                <a16:creationId xmlns:a16="http://schemas.microsoft.com/office/drawing/2014/main" id="{ECA957BD-47EB-4EA6-B451-D3F786499158}"/>
              </a:ext>
            </a:extLst>
          </p:cNvPr>
          <p:cNvSpPr txBox="1"/>
          <p:nvPr/>
        </p:nvSpPr>
        <p:spPr>
          <a:xfrm>
            <a:off x="5718313" y="2186610"/>
            <a:ext cx="6207020" cy="1107996"/>
          </a:xfrm>
          <a:prstGeom prst="rect">
            <a:avLst/>
          </a:prstGeom>
          <a:noFill/>
        </p:spPr>
        <p:txBody>
          <a:bodyPr wrap="none" rtlCol="0">
            <a:spAutoFit/>
          </a:bodyPr>
          <a:lstStyle/>
          <a:p>
            <a:r>
              <a:rPr lang="en-US" sz="1600" dirty="0"/>
              <a:t>Since we know how frequency and speed vary, we know how </a:t>
            </a:r>
          </a:p>
          <a:p>
            <a:r>
              <a:rPr lang="en-US" sz="1600" dirty="0"/>
              <a:t>wavelength varies.  First, since f and v are the same for the incident</a:t>
            </a:r>
          </a:p>
          <a:p>
            <a:r>
              <a:rPr lang="en-US" sz="1600" dirty="0"/>
              <a:t>and reflected waves, their wavelengths are the same too.  Then to relate</a:t>
            </a:r>
          </a:p>
          <a:p>
            <a:r>
              <a:rPr lang="en-US" sz="1600" dirty="0"/>
              <a:t>the incident and transmitted waves….</a:t>
            </a:r>
            <a:endParaRPr lang="en-US" dirty="0"/>
          </a:p>
        </p:txBody>
      </p:sp>
      <p:graphicFrame>
        <p:nvGraphicFramePr>
          <p:cNvPr id="6" name="Object 5">
            <a:extLst>
              <a:ext uri="{FF2B5EF4-FFF2-40B4-BE49-F238E27FC236}">
                <a16:creationId xmlns:a16="http://schemas.microsoft.com/office/drawing/2014/main" id="{2E1DDBA0-F675-47F4-AA32-E588B80C0119}"/>
              </a:ext>
            </a:extLst>
          </p:cNvPr>
          <p:cNvGraphicFramePr>
            <a:graphicFrameLocks noChangeAspect="1"/>
          </p:cNvGraphicFramePr>
          <p:nvPr>
            <p:extLst>
              <p:ext uri="{D42A27DB-BD31-4B8C-83A1-F6EECF244321}">
                <p14:modId xmlns:p14="http://schemas.microsoft.com/office/powerpoint/2010/main" val="1607323221"/>
              </p:ext>
            </p:extLst>
          </p:nvPr>
        </p:nvGraphicFramePr>
        <p:xfrm>
          <a:off x="5814285" y="3301952"/>
          <a:ext cx="1003958" cy="1934901"/>
        </p:xfrm>
        <a:graphic>
          <a:graphicData uri="http://schemas.openxmlformats.org/presentationml/2006/ole">
            <mc:AlternateContent xmlns:mc="http://schemas.openxmlformats.org/markup-compatibility/2006">
              <mc:Choice xmlns:v="urn:schemas-microsoft-com:vml" Requires="v">
                <p:oleObj name="Equation" r:id="rId2" imgW="698400" imgH="1346040" progId="Equation.DSMT4">
                  <p:embed/>
                </p:oleObj>
              </mc:Choice>
              <mc:Fallback>
                <p:oleObj name="Equation" r:id="rId2" imgW="698400" imgH="1346040" progId="Equation.DSMT4">
                  <p:embed/>
                  <p:pic>
                    <p:nvPicPr>
                      <p:cNvPr id="0" name=""/>
                      <p:cNvPicPr/>
                      <p:nvPr/>
                    </p:nvPicPr>
                    <p:blipFill>
                      <a:blip r:embed="rId3"/>
                      <a:stretch>
                        <a:fillRect/>
                      </a:stretch>
                    </p:blipFill>
                    <p:spPr>
                      <a:xfrm>
                        <a:off x="5814285" y="3301952"/>
                        <a:ext cx="1003958" cy="1934901"/>
                      </a:xfrm>
                      <a:prstGeom prst="rect">
                        <a:avLst/>
                      </a:prstGeom>
                    </p:spPr>
                  </p:pic>
                </p:oleObj>
              </mc:Fallback>
            </mc:AlternateContent>
          </a:graphicData>
        </a:graphic>
      </p:graphicFrame>
      <p:cxnSp>
        <p:nvCxnSpPr>
          <p:cNvPr id="8" name="Straight Arrow Connector 7">
            <a:extLst>
              <a:ext uri="{FF2B5EF4-FFF2-40B4-BE49-F238E27FC236}">
                <a16:creationId xmlns:a16="http://schemas.microsoft.com/office/drawing/2014/main" id="{DF562630-3C7B-417D-B6DA-C129A9A80323}"/>
              </a:ext>
            </a:extLst>
          </p:cNvPr>
          <p:cNvCxnSpPr/>
          <p:nvPr/>
        </p:nvCxnSpPr>
        <p:spPr>
          <a:xfrm>
            <a:off x="7080081" y="4283765"/>
            <a:ext cx="6858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9" name="Object 8">
            <a:extLst>
              <a:ext uri="{FF2B5EF4-FFF2-40B4-BE49-F238E27FC236}">
                <a16:creationId xmlns:a16="http://schemas.microsoft.com/office/drawing/2014/main" id="{3C5E79E1-041A-4BB6-AF2F-8AD38224B4BC}"/>
              </a:ext>
            </a:extLst>
          </p:cNvPr>
          <p:cNvGraphicFramePr>
            <a:graphicFrameLocks noChangeAspect="1"/>
          </p:cNvGraphicFramePr>
          <p:nvPr>
            <p:extLst>
              <p:ext uri="{D42A27DB-BD31-4B8C-83A1-F6EECF244321}">
                <p14:modId xmlns:p14="http://schemas.microsoft.com/office/powerpoint/2010/main" val="3233309290"/>
              </p:ext>
            </p:extLst>
          </p:nvPr>
        </p:nvGraphicFramePr>
        <p:xfrm>
          <a:off x="8005763" y="4119563"/>
          <a:ext cx="985837" cy="328612"/>
        </p:xfrm>
        <a:graphic>
          <a:graphicData uri="http://schemas.openxmlformats.org/presentationml/2006/ole">
            <mc:AlternateContent xmlns:mc="http://schemas.openxmlformats.org/markup-compatibility/2006">
              <mc:Choice xmlns:v="urn:schemas-microsoft-com:vml" Requires="v">
                <p:oleObj name="Equation" r:id="rId4" imgW="685800" imgH="228600" progId="Equation.DSMT4">
                  <p:embed/>
                </p:oleObj>
              </mc:Choice>
              <mc:Fallback>
                <p:oleObj name="Equation" r:id="rId4" imgW="685800" imgH="228600" progId="Equation.DSMT4">
                  <p:embed/>
                  <p:pic>
                    <p:nvPicPr>
                      <p:cNvPr id="6" name="Object 5">
                        <a:extLst>
                          <a:ext uri="{FF2B5EF4-FFF2-40B4-BE49-F238E27FC236}">
                            <a16:creationId xmlns:a16="http://schemas.microsoft.com/office/drawing/2014/main" id="{2E1DDBA0-F675-47F4-AA32-E588B80C0119}"/>
                          </a:ext>
                        </a:extLst>
                      </p:cNvPr>
                      <p:cNvPicPr/>
                      <p:nvPr/>
                    </p:nvPicPr>
                    <p:blipFill>
                      <a:blip r:embed="rId5"/>
                      <a:stretch>
                        <a:fillRect/>
                      </a:stretch>
                    </p:blipFill>
                    <p:spPr>
                      <a:xfrm>
                        <a:off x="8005763" y="4119563"/>
                        <a:ext cx="985837" cy="328612"/>
                      </a:xfrm>
                      <a:prstGeom prst="rect">
                        <a:avLst/>
                      </a:prstGeom>
                      <a:solidFill>
                        <a:srgbClr val="CCFFCC"/>
                      </a:solidFill>
                    </p:spPr>
                  </p:pic>
                </p:oleObj>
              </mc:Fallback>
            </mc:AlternateContent>
          </a:graphicData>
        </a:graphic>
      </p:graphicFrame>
      <p:sp>
        <p:nvSpPr>
          <p:cNvPr id="10" name="TextBox 9">
            <a:extLst>
              <a:ext uri="{FF2B5EF4-FFF2-40B4-BE49-F238E27FC236}">
                <a16:creationId xmlns:a16="http://schemas.microsoft.com/office/drawing/2014/main" id="{F2E0725B-DDAF-4A5A-B4C7-5C37CA732B2F}"/>
              </a:ext>
            </a:extLst>
          </p:cNvPr>
          <p:cNvSpPr txBox="1"/>
          <p:nvPr/>
        </p:nvSpPr>
        <p:spPr>
          <a:xfrm>
            <a:off x="7901608" y="4611412"/>
            <a:ext cx="3830092" cy="1077218"/>
          </a:xfrm>
          <a:prstGeom prst="rect">
            <a:avLst/>
          </a:prstGeom>
          <a:noFill/>
        </p:spPr>
        <p:txBody>
          <a:bodyPr wrap="square" rtlCol="0">
            <a:spAutoFit/>
          </a:bodyPr>
          <a:lstStyle/>
          <a:p>
            <a:r>
              <a:rPr lang="en-US" sz="1600" dirty="0"/>
              <a:t>Equation implies that if n goes up, λ will go down.  Basically, higher n will slow down v and make the wave bunch up, like cars do when they hit traffic.</a:t>
            </a:r>
          </a:p>
        </p:txBody>
      </p:sp>
      <p:graphicFrame>
        <p:nvGraphicFramePr>
          <p:cNvPr id="11" name="Object 10">
            <a:extLst>
              <a:ext uri="{FF2B5EF4-FFF2-40B4-BE49-F238E27FC236}">
                <a16:creationId xmlns:a16="http://schemas.microsoft.com/office/drawing/2014/main" id="{993F6D3E-6F6E-4843-9DE2-2E535AC033A4}"/>
              </a:ext>
            </a:extLst>
          </p:cNvPr>
          <p:cNvGraphicFramePr>
            <a:graphicFrameLocks noChangeAspect="1"/>
          </p:cNvGraphicFramePr>
          <p:nvPr>
            <p:extLst>
              <p:ext uri="{D42A27DB-BD31-4B8C-83A1-F6EECF244321}">
                <p14:modId xmlns:p14="http://schemas.microsoft.com/office/powerpoint/2010/main" val="469879509"/>
              </p:ext>
            </p:extLst>
          </p:nvPr>
        </p:nvGraphicFramePr>
        <p:xfrm>
          <a:off x="345109" y="1430937"/>
          <a:ext cx="4831522" cy="3742029"/>
        </p:xfrm>
        <a:graphic>
          <a:graphicData uri="http://schemas.openxmlformats.org/presentationml/2006/ole">
            <mc:AlternateContent xmlns:mc="http://schemas.openxmlformats.org/markup-compatibility/2006">
              <mc:Choice xmlns:v="urn:schemas-microsoft-com:vml" Requires="v">
                <p:oleObj name="Bitmap Image" r:id="rId6" imgW="7749720" imgH="6309360" progId="Paint.Picture">
                  <p:embed/>
                </p:oleObj>
              </mc:Choice>
              <mc:Fallback>
                <p:oleObj name="Bitmap Image" r:id="rId6" imgW="7749720" imgH="6309360" progId="Paint.Picture">
                  <p:embed/>
                  <p:pic>
                    <p:nvPicPr>
                      <p:cNvPr id="3" name="Object 2">
                        <a:extLst>
                          <a:ext uri="{FF2B5EF4-FFF2-40B4-BE49-F238E27FC236}">
                            <a16:creationId xmlns:a16="http://schemas.microsoft.com/office/drawing/2014/main" id="{3924F3C0-ED78-4416-82DC-F11078758FB0}"/>
                          </a:ext>
                        </a:extLst>
                      </p:cNvPr>
                      <p:cNvPicPr>
                        <a:picLocks noChangeAspect="1" noChangeArrowheads="1"/>
                      </p:cNvPicPr>
                      <p:nvPr/>
                    </p:nvPicPr>
                    <p:blipFill>
                      <a:blip r:embed="rId7"/>
                      <a:srcRect l="9329" t="-262" r="18515" b="31378"/>
                      <a:stretch>
                        <a:fillRect/>
                      </a:stretch>
                    </p:blipFill>
                    <p:spPr bwMode="auto">
                      <a:xfrm>
                        <a:off x="345109" y="1430937"/>
                        <a:ext cx="4831522" cy="3742029"/>
                      </a:xfrm>
                      <a:prstGeom prst="rect">
                        <a:avLst/>
                      </a:prstGeom>
                      <a:noFill/>
                    </p:spPr>
                  </p:pic>
                </p:oleObj>
              </mc:Fallback>
            </mc:AlternateContent>
          </a:graphicData>
        </a:graphic>
      </p:graphicFrame>
    </p:spTree>
    <p:extLst>
      <p:ext uri="{BB962C8B-B14F-4D97-AF65-F5344CB8AC3E}">
        <p14:creationId xmlns:p14="http://schemas.microsoft.com/office/powerpoint/2010/main" val="2847330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698CB-D40E-40EC-ADE7-D6B215F2F28E}"/>
              </a:ext>
            </a:extLst>
          </p:cNvPr>
          <p:cNvSpPr txBox="1">
            <a:spLocks/>
          </p:cNvSpPr>
          <p:nvPr/>
        </p:nvSpPr>
        <p:spPr>
          <a:xfrm>
            <a:off x="2557670" y="297415"/>
            <a:ext cx="7779026" cy="57722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C.1 Wave transmission and reflection (1D)</a:t>
            </a:r>
          </a:p>
        </p:txBody>
      </p:sp>
      <p:sp>
        <p:nvSpPr>
          <p:cNvPr id="4" name="TextBox 3">
            <a:extLst>
              <a:ext uri="{FF2B5EF4-FFF2-40B4-BE49-F238E27FC236}">
                <a16:creationId xmlns:a16="http://schemas.microsoft.com/office/drawing/2014/main" id="{33B25493-F2E0-4E8A-B9E0-BFB4912204C5}"/>
              </a:ext>
            </a:extLst>
          </p:cNvPr>
          <p:cNvSpPr txBox="1"/>
          <p:nvPr/>
        </p:nvSpPr>
        <p:spPr>
          <a:xfrm>
            <a:off x="4661452" y="1128125"/>
            <a:ext cx="1165704" cy="369332"/>
          </a:xfrm>
          <a:prstGeom prst="rect">
            <a:avLst/>
          </a:prstGeom>
          <a:noFill/>
          <a:ln>
            <a:solidFill>
              <a:srgbClr val="0070C0"/>
            </a:solidFill>
          </a:ln>
        </p:spPr>
        <p:txBody>
          <a:bodyPr wrap="none" rtlCol="0">
            <a:spAutoFit/>
          </a:bodyPr>
          <a:lstStyle/>
          <a:p>
            <a:r>
              <a:rPr lang="en-US" dirty="0"/>
              <a:t>Amplitude</a:t>
            </a:r>
          </a:p>
        </p:txBody>
      </p:sp>
      <p:sp>
        <p:nvSpPr>
          <p:cNvPr id="5" name="TextBox 4">
            <a:extLst>
              <a:ext uri="{FF2B5EF4-FFF2-40B4-BE49-F238E27FC236}">
                <a16:creationId xmlns:a16="http://schemas.microsoft.com/office/drawing/2014/main" id="{168AE081-03B3-4DD7-97F0-266FD6025CBD}"/>
              </a:ext>
            </a:extLst>
          </p:cNvPr>
          <p:cNvSpPr txBox="1"/>
          <p:nvPr/>
        </p:nvSpPr>
        <p:spPr>
          <a:xfrm>
            <a:off x="4531088" y="1626248"/>
            <a:ext cx="7459221" cy="954107"/>
          </a:xfrm>
          <a:prstGeom prst="rect">
            <a:avLst/>
          </a:prstGeom>
          <a:noFill/>
        </p:spPr>
        <p:txBody>
          <a:bodyPr wrap="none" rtlCol="0">
            <a:spAutoFit/>
          </a:bodyPr>
          <a:lstStyle/>
          <a:p>
            <a:r>
              <a:rPr lang="en-US" sz="1400" dirty="0"/>
              <a:t>Now the hard part.  Working out how the amplitudes relate requires a detailed analysis of how the </a:t>
            </a:r>
          </a:p>
          <a:p>
            <a:r>
              <a:rPr lang="en-US" sz="1400" dirty="0"/>
              <a:t>waves are attempting to displace the interface.  So we will write a formula for the displacement of </a:t>
            </a:r>
          </a:p>
          <a:p>
            <a:r>
              <a:rPr lang="en-US" sz="1400" dirty="0"/>
              <a:t>the string.  Note we use fact that f’s (and so </a:t>
            </a:r>
            <a:r>
              <a:rPr lang="el-GR" sz="1400" dirty="0"/>
              <a:t>ω</a:t>
            </a:r>
            <a:r>
              <a:rPr lang="en-US" sz="1400" dirty="0"/>
              <a:t>’s) are same for all waves, </a:t>
            </a:r>
            <a:r>
              <a:rPr lang="el-GR" sz="1400" dirty="0"/>
              <a:t>λ</a:t>
            </a:r>
            <a:r>
              <a:rPr lang="en-US" sz="1400" dirty="0"/>
              <a:t>’s (and so k’s) are same for </a:t>
            </a:r>
          </a:p>
          <a:p>
            <a:r>
              <a:rPr lang="en-US" sz="1400" dirty="0"/>
              <a:t>incident and reflected waves.  And v’s are same for incident and reflected waves.</a:t>
            </a:r>
          </a:p>
        </p:txBody>
      </p:sp>
      <p:graphicFrame>
        <p:nvGraphicFramePr>
          <p:cNvPr id="7" name="Object 6">
            <a:extLst>
              <a:ext uri="{FF2B5EF4-FFF2-40B4-BE49-F238E27FC236}">
                <a16:creationId xmlns:a16="http://schemas.microsoft.com/office/drawing/2014/main" id="{461347B0-0670-47AD-A7D5-A95B42C0039C}"/>
              </a:ext>
            </a:extLst>
          </p:cNvPr>
          <p:cNvGraphicFramePr>
            <a:graphicFrameLocks noChangeAspect="1"/>
          </p:cNvGraphicFramePr>
          <p:nvPr>
            <p:extLst>
              <p:ext uri="{D42A27DB-BD31-4B8C-83A1-F6EECF244321}">
                <p14:modId xmlns:p14="http://schemas.microsoft.com/office/powerpoint/2010/main" val="1946020802"/>
              </p:ext>
            </p:extLst>
          </p:nvPr>
        </p:nvGraphicFramePr>
        <p:xfrm>
          <a:off x="4623016" y="2652177"/>
          <a:ext cx="3887787" cy="1362075"/>
        </p:xfrm>
        <a:graphic>
          <a:graphicData uri="http://schemas.openxmlformats.org/presentationml/2006/ole">
            <mc:AlternateContent xmlns:mc="http://schemas.openxmlformats.org/markup-compatibility/2006">
              <mc:Choice xmlns:v="urn:schemas-microsoft-com:vml" Requires="v">
                <p:oleObj name="Equation" r:id="rId2" imgW="2895480" imgH="1015920" progId="Equation.DSMT4">
                  <p:embed/>
                </p:oleObj>
              </mc:Choice>
              <mc:Fallback>
                <p:oleObj name="Equation" r:id="rId2" imgW="2895480" imgH="1015920" progId="Equation.DSMT4">
                  <p:embed/>
                  <p:pic>
                    <p:nvPicPr>
                      <p:cNvPr id="0" name="Object 1"/>
                      <p:cNvPicPr>
                        <a:picLocks noChangeAspect="1" noChangeArrowheads="1"/>
                      </p:cNvPicPr>
                      <p:nvPr/>
                    </p:nvPicPr>
                    <p:blipFill>
                      <a:blip r:embed="rId3"/>
                      <a:srcRect/>
                      <a:stretch>
                        <a:fillRect/>
                      </a:stretch>
                    </p:blipFill>
                    <p:spPr bwMode="auto">
                      <a:xfrm>
                        <a:off x="4623016" y="2652177"/>
                        <a:ext cx="3887787" cy="1362075"/>
                      </a:xfrm>
                      <a:prstGeom prst="rect">
                        <a:avLst/>
                      </a:prstGeom>
                      <a:noFill/>
                    </p:spPr>
                  </p:pic>
                </p:oleObj>
              </mc:Fallback>
            </mc:AlternateContent>
          </a:graphicData>
        </a:graphic>
      </p:graphicFrame>
      <p:sp>
        <p:nvSpPr>
          <p:cNvPr id="8" name="Rectangle 4">
            <a:extLst>
              <a:ext uri="{FF2B5EF4-FFF2-40B4-BE49-F238E27FC236}">
                <a16:creationId xmlns:a16="http://schemas.microsoft.com/office/drawing/2014/main" id="{C9B201DB-87F2-494E-B338-80258C032CEE}"/>
              </a:ext>
            </a:extLst>
          </p:cNvPr>
          <p:cNvSpPr>
            <a:spLocks noChangeArrowheads="1"/>
          </p:cNvSpPr>
          <p:nvPr/>
        </p:nvSpPr>
        <p:spPr bwMode="auto">
          <a:xfrm>
            <a:off x="8164664" y="220317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8FD3F7C7-1FF6-4361-8FA2-E016F1C654C4}"/>
              </a:ext>
            </a:extLst>
          </p:cNvPr>
          <p:cNvGraphicFramePr>
            <a:graphicFrameLocks noChangeAspect="1"/>
          </p:cNvGraphicFramePr>
          <p:nvPr>
            <p:extLst>
              <p:ext uri="{D42A27DB-BD31-4B8C-83A1-F6EECF244321}">
                <p14:modId xmlns:p14="http://schemas.microsoft.com/office/powerpoint/2010/main" val="1446543993"/>
              </p:ext>
            </p:extLst>
          </p:nvPr>
        </p:nvGraphicFramePr>
        <p:xfrm>
          <a:off x="8761101" y="2635138"/>
          <a:ext cx="2306638" cy="1682750"/>
        </p:xfrm>
        <a:graphic>
          <a:graphicData uri="http://schemas.openxmlformats.org/presentationml/2006/ole">
            <mc:AlternateContent xmlns:mc="http://schemas.openxmlformats.org/markup-compatibility/2006">
              <mc:Choice xmlns:v="urn:schemas-microsoft-com:vml" Requires="v">
                <p:oleObj name="Equation" r:id="rId4" imgW="1714320" imgH="1244520" progId="Equation.DSMT4">
                  <p:embed/>
                </p:oleObj>
              </mc:Choice>
              <mc:Fallback>
                <p:oleObj name="Equation" r:id="rId4" imgW="1714320" imgH="1244520" progId="Equation.DSMT4">
                  <p:embed/>
                  <p:pic>
                    <p:nvPicPr>
                      <p:cNvPr id="0" name="Object 3"/>
                      <p:cNvPicPr>
                        <a:picLocks noChangeAspect="1" noChangeArrowheads="1"/>
                      </p:cNvPicPr>
                      <p:nvPr/>
                    </p:nvPicPr>
                    <p:blipFill>
                      <a:blip r:embed="rId5"/>
                      <a:srcRect/>
                      <a:stretch>
                        <a:fillRect/>
                      </a:stretch>
                    </p:blipFill>
                    <p:spPr bwMode="auto">
                      <a:xfrm>
                        <a:off x="8761101" y="2635138"/>
                        <a:ext cx="2306638" cy="1682750"/>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2773614A-5E27-414F-AB64-621C049C2740}"/>
              </a:ext>
            </a:extLst>
          </p:cNvPr>
          <p:cNvSpPr txBox="1"/>
          <p:nvPr/>
        </p:nvSpPr>
        <p:spPr>
          <a:xfrm>
            <a:off x="313591" y="4396565"/>
            <a:ext cx="10380406" cy="523220"/>
          </a:xfrm>
          <a:prstGeom prst="rect">
            <a:avLst/>
          </a:prstGeom>
          <a:noFill/>
        </p:spPr>
        <p:txBody>
          <a:bodyPr wrap="none" rtlCol="0">
            <a:spAutoFit/>
          </a:bodyPr>
          <a:lstStyle/>
          <a:p>
            <a:r>
              <a:rPr lang="en-US" sz="1400" dirty="0"/>
              <a:t>Then we impose the boundary conditions, namely that the displacement of the string must be the same on each side of the interface (string</a:t>
            </a:r>
          </a:p>
          <a:p>
            <a:r>
              <a:rPr lang="en-US" sz="1400" dirty="0"/>
              <a:t>can’t break), and that the slope of the string must be the same as well (no kinks).  We’ll take the interface to be at x = 0.</a:t>
            </a:r>
          </a:p>
        </p:txBody>
      </p:sp>
      <p:sp>
        <p:nvSpPr>
          <p:cNvPr id="11" name="Rectangle 21">
            <a:extLst>
              <a:ext uri="{FF2B5EF4-FFF2-40B4-BE49-F238E27FC236}">
                <a16:creationId xmlns:a16="http://schemas.microsoft.com/office/drawing/2014/main" id="{557EF63D-980A-4AA1-A3E0-F87094B816FF}"/>
              </a:ext>
            </a:extLst>
          </p:cNvPr>
          <p:cNvSpPr>
            <a:spLocks noChangeArrowheads="1"/>
          </p:cNvSpPr>
          <p:nvPr/>
        </p:nvSpPr>
        <p:spPr bwMode="auto">
          <a:xfrm>
            <a:off x="313591" y="5009696"/>
            <a:ext cx="133971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12" name="Object 11">
            <a:extLst>
              <a:ext uri="{FF2B5EF4-FFF2-40B4-BE49-F238E27FC236}">
                <a16:creationId xmlns:a16="http://schemas.microsoft.com/office/drawing/2014/main" id="{A5D0C431-6948-4DAB-A5C4-751D22AD8D56}"/>
              </a:ext>
            </a:extLst>
          </p:cNvPr>
          <p:cNvGraphicFramePr>
            <a:graphicFrameLocks noChangeAspect="1"/>
          </p:cNvGraphicFramePr>
          <p:nvPr>
            <p:extLst>
              <p:ext uri="{D42A27DB-BD31-4B8C-83A1-F6EECF244321}">
                <p14:modId xmlns:p14="http://schemas.microsoft.com/office/powerpoint/2010/main" val="520221146"/>
              </p:ext>
            </p:extLst>
          </p:nvPr>
        </p:nvGraphicFramePr>
        <p:xfrm>
          <a:off x="638930" y="5014682"/>
          <a:ext cx="4629027" cy="1589223"/>
        </p:xfrm>
        <a:graphic>
          <a:graphicData uri="http://schemas.openxmlformats.org/presentationml/2006/ole">
            <mc:AlternateContent xmlns:mc="http://schemas.openxmlformats.org/markup-compatibility/2006">
              <mc:Choice xmlns:v="urn:schemas-microsoft-com:vml" Requires="v">
                <p:oleObj name="Equation" r:id="rId6" imgW="3556000" imgH="1219200" progId="Equation.DSMT4">
                  <p:embed/>
                </p:oleObj>
              </mc:Choice>
              <mc:Fallback>
                <p:oleObj name="Equation" r:id="rId6" imgW="3556000" imgH="1219200" progId="Equation.DSMT4">
                  <p:embed/>
                  <p:pic>
                    <p:nvPicPr>
                      <p:cNvPr id="0" name="Object 2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8930" y="5014682"/>
                        <a:ext cx="4629027" cy="1589223"/>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648D3E55-7943-46D8-98BD-36D72AE893D4}"/>
              </a:ext>
            </a:extLst>
          </p:cNvPr>
          <p:cNvGraphicFramePr>
            <a:graphicFrameLocks noChangeAspect="1"/>
          </p:cNvGraphicFramePr>
          <p:nvPr>
            <p:extLst>
              <p:ext uri="{D42A27DB-BD31-4B8C-83A1-F6EECF244321}">
                <p14:modId xmlns:p14="http://schemas.microsoft.com/office/powerpoint/2010/main" val="251811944"/>
              </p:ext>
            </p:extLst>
          </p:nvPr>
        </p:nvGraphicFramePr>
        <p:xfrm>
          <a:off x="6187431" y="4926893"/>
          <a:ext cx="5365639" cy="1550887"/>
        </p:xfrm>
        <a:graphic>
          <a:graphicData uri="http://schemas.openxmlformats.org/presentationml/2006/ole">
            <mc:AlternateContent xmlns:mc="http://schemas.openxmlformats.org/markup-compatibility/2006">
              <mc:Choice xmlns:v="urn:schemas-microsoft-com:vml" Requires="v">
                <p:oleObj name="Equation" r:id="rId8" imgW="3949700" imgH="1143000" progId="Equation.DSMT4">
                  <p:embed/>
                </p:oleObj>
              </mc:Choice>
              <mc:Fallback>
                <p:oleObj name="Equation" r:id="rId8" imgW="3949700" imgH="1143000" progId="Equation.DSMT4">
                  <p:embed/>
                  <p:pic>
                    <p:nvPicPr>
                      <p:cNvPr id="0" name="Object 2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87431" y="4926893"/>
                        <a:ext cx="5365639" cy="1550887"/>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AFD07025-276A-4C6E-8175-608290B8412D}"/>
              </a:ext>
            </a:extLst>
          </p:cNvPr>
          <p:cNvGraphicFramePr>
            <a:graphicFrameLocks noChangeAspect="1"/>
          </p:cNvGraphicFramePr>
          <p:nvPr>
            <p:extLst>
              <p:ext uri="{D42A27DB-BD31-4B8C-83A1-F6EECF244321}">
                <p14:modId xmlns:p14="http://schemas.microsoft.com/office/powerpoint/2010/main" val="1218372118"/>
              </p:ext>
            </p:extLst>
          </p:nvPr>
        </p:nvGraphicFramePr>
        <p:xfrm>
          <a:off x="373578" y="1049798"/>
          <a:ext cx="3907212" cy="3026148"/>
        </p:xfrm>
        <a:graphic>
          <a:graphicData uri="http://schemas.openxmlformats.org/presentationml/2006/ole">
            <mc:AlternateContent xmlns:mc="http://schemas.openxmlformats.org/markup-compatibility/2006">
              <mc:Choice xmlns:v="urn:schemas-microsoft-com:vml" Requires="v">
                <p:oleObj name="Bitmap Image" r:id="rId10" imgW="7749720" imgH="6309360" progId="Paint.Picture">
                  <p:embed/>
                </p:oleObj>
              </mc:Choice>
              <mc:Fallback>
                <p:oleObj name="Bitmap Image" r:id="rId10" imgW="7749720" imgH="6309360" progId="Paint.Picture">
                  <p:embed/>
                  <p:pic>
                    <p:nvPicPr>
                      <p:cNvPr id="3" name="Object 2">
                        <a:extLst>
                          <a:ext uri="{FF2B5EF4-FFF2-40B4-BE49-F238E27FC236}">
                            <a16:creationId xmlns:a16="http://schemas.microsoft.com/office/drawing/2014/main" id="{3924F3C0-ED78-4416-82DC-F11078758FB0}"/>
                          </a:ext>
                        </a:extLst>
                      </p:cNvPr>
                      <p:cNvPicPr>
                        <a:picLocks noChangeAspect="1" noChangeArrowheads="1"/>
                      </p:cNvPicPr>
                      <p:nvPr/>
                    </p:nvPicPr>
                    <p:blipFill>
                      <a:blip r:embed="rId11"/>
                      <a:srcRect l="9329" t="-262" r="18515" b="31378"/>
                      <a:stretch>
                        <a:fillRect/>
                      </a:stretch>
                    </p:blipFill>
                    <p:spPr bwMode="auto">
                      <a:xfrm>
                        <a:off x="373578" y="1049798"/>
                        <a:ext cx="3907212" cy="3026148"/>
                      </a:xfrm>
                      <a:prstGeom prst="rect">
                        <a:avLst/>
                      </a:prstGeom>
                      <a:noFill/>
                    </p:spPr>
                  </p:pic>
                </p:oleObj>
              </mc:Fallback>
            </mc:AlternateContent>
          </a:graphicData>
        </a:graphic>
      </p:graphicFrame>
    </p:spTree>
    <p:extLst>
      <p:ext uri="{BB962C8B-B14F-4D97-AF65-F5344CB8AC3E}">
        <p14:creationId xmlns:p14="http://schemas.microsoft.com/office/powerpoint/2010/main" val="1654279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B119FFF-D0FA-4355-B3F3-F43D3EBB0535}"/>
              </a:ext>
            </a:extLst>
          </p:cNvPr>
          <p:cNvPicPr>
            <a:picLocks noChangeAspect="1"/>
          </p:cNvPicPr>
          <p:nvPr/>
        </p:nvPicPr>
        <p:blipFill>
          <a:blip r:embed="rId2"/>
          <a:stretch>
            <a:fillRect/>
          </a:stretch>
        </p:blipFill>
        <p:spPr>
          <a:xfrm>
            <a:off x="2345820" y="265933"/>
            <a:ext cx="7937680" cy="859611"/>
          </a:xfrm>
          <a:prstGeom prst="rect">
            <a:avLst/>
          </a:prstGeom>
        </p:spPr>
      </p:pic>
      <p:sp>
        <p:nvSpPr>
          <p:cNvPr id="4" name="TextBox 3">
            <a:extLst>
              <a:ext uri="{FF2B5EF4-FFF2-40B4-BE49-F238E27FC236}">
                <a16:creationId xmlns:a16="http://schemas.microsoft.com/office/drawing/2014/main" id="{477EDB0C-F88B-408C-A86E-5CF03882645C}"/>
              </a:ext>
            </a:extLst>
          </p:cNvPr>
          <p:cNvSpPr txBox="1"/>
          <p:nvPr/>
        </p:nvSpPr>
        <p:spPr>
          <a:xfrm>
            <a:off x="5039139" y="1416360"/>
            <a:ext cx="1165704" cy="369332"/>
          </a:xfrm>
          <a:prstGeom prst="rect">
            <a:avLst/>
          </a:prstGeom>
          <a:noFill/>
          <a:ln>
            <a:solidFill>
              <a:srgbClr val="0070C0"/>
            </a:solidFill>
          </a:ln>
        </p:spPr>
        <p:txBody>
          <a:bodyPr wrap="none" rtlCol="0">
            <a:spAutoFit/>
          </a:bodyPr>
          <a:lstStyle/>
          <a:p>
            <a:r>
              <a:rPr lang="en-US" dirty="0"/>
              <a:t>Amplitude</a:t>
            </a:r>
          </a:p>
        </p:txBody>
      </p:sp>
      <p:sp>
        <p:nvSpPr>
          <p:cNvPr id="5" name="TextBox 4">
            <a:extLst>
              <a:ext uri="{FF2B5EF4-FFF2-40B4-BE49-F238E27FC236}">
                <a16:creationId xmlns:a16="http://schemas.microsoft.com/office/drawing/2014/main" id="{033842AE-998F-47E0-AE3F-1054B4E96275}"/>
              </a:ext>
            </a:extLst>
          </p:cNvPr>
          <p:cNvSpPr txBox="1"/>
          <p:nvPr/>
        </p:nvSpPr>
        <p:spPr>
          <a:xfrm>
            <a:off x="4955112" y="1907231"/>
            <a:ext cx="4877361" cy="338554"/>
          </a:xfrm>
          <a:prstGeom prst="rect">
            <a:avLst/>
          </a:prstGeom>
          <a:noFill/>
        </p:spPr>
        <p:txBody>
          <a:bodyPr wrap="none" rtlCol="0">
            <a:spAutoFit/>
          </a:bodyPr>
          <a:lstStyle/>
          <a:p>
            <a:r>
              <a:rPr lang="en-US" sz="1600" dirty="0"/>
              <a:t>If we solve these two equations for </a:t>
            </a:r>
            <a:r>
              <a:rPr lang="en-US" sz="1600" dirty="0" err="1"/>
              <a:t>A</a:t>
            </a:r>
            <a:r>
              <a:rPr lang="en-US" sz="1600" baseline="-25000" dirty="0" err="1"/>
              <a:t>r</a:t>
            </a:r>
            <a:r>
              <a:rPr lang="en-US" sz="1600" dirty="0"/>
              <a:t> and A</a:t>
            </a:r>
            <a:r>
              <a:rPr lang="en-US" sz="1600" baseline="-25000" dirty="0"/>
              <a:t>t</a:t>
            </a:r>
            <a:r>
              <a:rPr lang="en-US" sz="1600" dirty="0"/>
              <a:t> we will get:</a:t>
            </a:r>
            <a:endParaRPr lang="en-US" dirty="0"/>
          </a:p>
        </p:txBody>
      </p:sp>
      <p:graphicFrame>
        <p:nvGraphicFramePr>
          <p:cNvPr id="7" name="Object 6">
            <a:extLst>
              <a:ext uri="{FF2B5EF4-FFF2-40B4-BE49-F238E27FC236}">
                <a16:creationId xmlns:a16="http://schemas.microsoft.com/office/drawing/2014/main" id="{2678FF51-7551-4F46-931C-FFC852B75EF7}"/>
              </a:ext>
            </a:extLst>
          </p:cNvPr>
          <p:cNvGraphicFramePr>
            <a:graphicFrameLocks noChangeAspect="1"/>
          </p:cNvGraphicFramePr>
          <p:nvPr>
            <p:extLst>
              <p:ext uri="{D42A27DB-BD31-4B8C-83A1-F6EECF244321}">
                <p14:modId xmlns:p14="http://schemas.microsoft.com/office/powerpoint/2010/main" val="2013037769"/>
              </p:ext>
            </p:extLst>
          </p:nvPr>
        </p:nvGraphicFramePr>
        <p:xfrm>
          <a:off x="5039139" y="2403527"/>
          <a:ext cx="1461052" cy="1247889"/>
        </p:xfrm>
        <a:graphic>
          <a:graphicData uri="http://schemas.openxmlformats.org/presentationml/2006/ole">
            <mc:AlternateContent xmlns:mc="http://schemas.openxmlformats.org/markup-compatibility/2006">
              <mc:Choice xmlns:v="urn:schemas-microsoft-com:vml" Requires="v">
                <p:oleObj name="Equation" r:id="rId3" imgW="1041120" imgH="888840" progId="Equation.DSMT4">
                  <p:embed/>
                </p:oleObj>
              </mc:Choice>
              <mc:Fallback>
                <p:oleObj name="Equation" r:id="rId3" imgW="1041120" imgH="888840" progId="Equation.DSMT4">
                  <p:embed/>
                  <p:pic>
                    <p:nvPicPr>
                      <p:cNvPr id="0" name="Object 1"/>
                      <p:cNvPicPr>
                        <a:picLocks noChangeAspect="1" noChangeArrowheads="1"/>
                      </p:cNvPicPr>
                      <p:nvPr/>
                    </p:nvPicPr>
                    <p:blipFill>
                      <a:blip r:embed="rId4"/>
                      <a:srcRect/>
                      <a:stretch>
                        <a:fillRect/>
                      </a:stretch>
                    </p:blipFill>
                    <p:spPr bwMode="auto">
                      <a:xfrm>
                        <a:off x="5039139" y="2403527"/>
                        <a:ext cx="1461052" cy="1247889"/>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98EC6F93-F3E8-4C95-B114-6F71B2086CF7}"/>
              </a:ext>
            </a:extLst>
          </p:cNvPr>
          <p:cNvGraphicFramePr>
            <a:graphicFrameLocks noChangeAspect="1"/>
          </p:cNvGraphicFramePr>
          <p:nvPr>
            <p:extLst>
              <p:ext uri="{D42A27DB-BD31-4B8C-83A1-F6EECF244321}">
                <p14:modId xmlns:p14="http://schemas.microsoft.com/office/powerpoint/2010/main" val="2115625877"/>
              </p:ext>
            </p:extLst>
          </p:nvPr>
        </p:nvGraphicFramePr>
        <p:xfrm>
          <a:off x="6547788" y="2403641"/>
          <a:ext cx="1230313" cy="1247775"/>
        </p:xfrm>
        <a:graphic>
          <a:graphicData uri="http://schemas.openxmlformats.org/presentationml/2006/ole">
            <mc:AlternateContent xmlns:mc="http://schemas.openxmlformats.org/markup-compatibility/2006">
              <mc:Choice xmlns:v="urn:schemas-microsoft-com:vml" Requires="v">
                <p:oleObj name="Equation" r:id="rId5" imgW="876240" imgH="888840" progId="Equation.DSMT4">
                  <p:embed/>
                </p:oleObj>
              </mc:Choice>
              <mc:Fallback>
                <p:oleObj name="Equation" r:id="rId5" imgW="876240" imgH="888840" progId="Equation.DSMT4">
                  <p:embed/>
                  <p:pic>
                    <p:nvPicPr>
                      <p:cNvPr id="7" name="Object 6">
                        <a:extLst>
                          <a:ext uri="{FF2B5EF4-FFF2-40B4-BE49-F238E27FC236}">
                            <a16:creationId xmlns:a16="http://schemas.microsoft.com/office/drawing/2014/main" id="{2678FF51-7551-4F46-931C-FFC852B75EF7}"/>
                          </a:ext>
                        </a:extLst>
                      </p:cNvPr>
                      <p:cNvPicPr>
                        <a:picLocks noChangeAspect="1" noChangeArrowheads="1"/>
                      </p:cNvPicPr>
                      <p:nvPr/>
                    </p:nvPicPr>
                    <p:blipFill>
                      <a:blip r:embed="rId6"/>
                      <a:srcRect/>
                      <a:stretch>
                        <a:fillRect/>
                      </a:stretch>
                    </p:blipFill>
                    <p:spPr bwMode="auto">
                      <a:xfrm>
                        <a:off x="6547788" y="2403641"/>
                        <a:ext cx="1230313" cy="1247775"/>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9B34BB0E-0EEF-4429-ADD6-17E5A738BF99}"/>
              </a:ext>
            </a:extLst>
          </p:cNvPr>
          <p:cNvGraphicFramePr>
            <a:graphicFrameLocks noChangeAspect="1"/>
          </p:cNvGraphicFramePr>
          <p:nvPr>
            <p:extLst>
              <p:ext uri="{D42A27DB-BD31-4B8C-83A1-F6EECF244321}">
                <p14:modId xmlns:p14="http://schemas.microsoft.com/office/powerpoint/2010/main" val="3453629856"/>
              </p:ext>
            </p:extLst>
          </p:nvPr>
        </p:nvGraphicFramePr>
        <p:xfrm>
          <a:off x="7825698" y="2403641"/>
          <a:ext cx="1212850" cy="1247775"/>
        </p:xfrm>
        <a:graphic>
          <a:graphicData uri="http://schemas.openxmlformats.org/presentationml/2006/ole">
            <mc:AlternateContent xmlns:mc="http://schemas.openxmlformats.org/markup-compatibility/2006">
              <mc:Choice xmlns:v="urn:schemas-microsoft-com:vml" Requires="v">
                <p:oleObj name="Equation" r:id="rId7" imgW="863280" imgH="888840" progId="Equation.DSMT4">
                  <p:embed/>
                </p:oleObj>
              </mc:Choice>
              <mc:Fallback>
                <p:oleObj name="Equation" r:id="rId7" imgW="863280" imgH="888840" progId="Equation.DSMT4">
                  <p:embed/>
                  <p:pic>
                    <p:nvPicPr>
                      <p:cNvPr id="9" name="Object 8">
                        <a:extLst>
                          <a:ext uri="{FF2B5EF4-FFF2-40B4-BE49-F238E27FC236}">
                            <a16:creationId xmlns:a16="http://schemas.microsoft.com/office/drawing/2014/main" id="{98EC6F93-F3E8-4C95-B114-6F71B2086CF7}"/>
                          </a:ext>
                        </a:extLst>
                      </p:cNvPr>
                      <p:cNvPicPr>
                        <a:picLocks noChangeAspect="1" noChangeArrowheads="1"/>
                      </p:cNvPicPr>
                      <p:nvPr/>
                    </p:nvPicPr>
                    <p:blipFill>
                      <a:blip r:embed="rId8"/>
                      <a:srcRect/>
                      <a:stretch>
                        <a:fillRect/>
                      </a:stretch>
                    </p:blipFill>
                    <p:spPr bwMode="auto">
                      <a:xfrm>
                        <a:off x="7825698" y="2403641"/>
                        <a:ext cx="1212850" cy="1247775"/>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FC63F2E1-34CD-4303-8576-98993A1F9B63}"/>
              </a:ext>
            </a:extLst>
          </p:cNvPr>
          <p:cNvGraphicFramePr>
            <a:graphicFrameLocks noChangeAspect="1"/>
          </p:cNvGraphicFramePr>
          <p:nvPr>
            <p:extLst>
              <p:ext uri="{D42A27DB-BD31-4B8C-83A1-F6EECF244321}">
                <p14:modId xmlns:p14="http://schemas.microsoft.com/office/powerpoint/2010/main" val="3267571929"/>
              </p:ext>
            </p:extLst>
          </p:nvPr>
        </p:nvGraphicFramePr>
        <p:xfrm>
          <a:off x="9086145" y="2403527"/>
          <a:ext cx="1016000" cy="1247775"/>
        </p:xfrm>
        <a:graphic>
          <a:graphicData uri="http://schemas.openxmlformats.org/presentationml/2006/ole">
            <mc:AlternateContent xmlns:mc="http://schemas.openxmlformats.org/markup-compatibility/2006">
              <mc:Choice xmlns:v="urn:schemas-microsoft-com:vml" Requires="v">
                <p:oleObj name="Equation" r:id="rId9" imgW="723600" imgH="888840" progId="Equation.DSMT4">
                  <p:embed/>
                </p:oleObj>
              </mc:Choice>
              <mc:Fallback>
                <p:oleObj name="Equation" r:id="rId9" imgW="723600" imgH="888840" progId="Equation.DSMT4">
                  <p:embed/>
                  <p:pic>
                    <p:nvPicPr>
                      <p:cNvPr id="10" name="Object 9">
                        <a:extLst>
                          <a:ext uri="{FF2B5EF4-FFF2-40B4-BE49-F238E27FC236}">
                            <a16:creationId xmlns:a16="http://schemas.microsoft.com/office/drawing/2014/main" id="{9B34BB0E-0EEF-4429-ADD6-17E5A738BF99}"/>
                          </a:ext>
                        </a:extLst>
                      </p:cNvPr>
                      <p:cNvPicPr>
                        <a:picLocks noChangeAspect="1" noChangeArrowheads="1"/>
                      </p:cNvPicPr>
                      <p:nvPr/>
                    </p:nvPicPr>
                    <p:blipFill>
                      <a:blip r:embed="rId10"/>
                      <a:srcRect/>
                      <a:stretch>
                        <a:fillRect/>
                      </a:stretch>
                    </p:blipFill>
                    <p:spPr bwMode="auto">
                      <a:xfrm>
                        <a:off x="9086145" y="2403527"/>
                        <a:ext cx="1016000" cy="1247775"/>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DC0F2893-3936-466C-818A-D0F162A51DE1}"/>
              </a:ext>
            </a:extLst>
          </p:cNvPr>
          <p:cNvSpPr txBox="1"/>
          <p:nvPr/>
        </p:nvSpPr>
        <p:spPr>
          <a:xfrm>
            <a:off x="4969791" y="3941816"/>
            <a:ext cx="1485215" cy="338554"/>
          </a:xfrm>
          <a:prstGeom prst="rect">
            <a:avLst/>
          </a:prstGeom>
          <a:noFill/>
        </p:spPr>
        <p:txBody>
          <a:bodyPr wrap="none" rtlCol="0">
            <a:spAutoFit/>
          </a:bodyPr>
          <a:lstStyle/>
          <a:p>
            <a:r>
              <a:rPr lang="en-US" sz="1600" dirty="0"/>
              <a:t>So there we go:</a:t>
            </a:r>
            <a:endParaRPr lang="en-US" dirty="0"/>
          </a:p>
        </p:txBody>
      </p:sp>
      <p:graphicFrame>
        <p:nvGraphicFramePr>
          <p:cNvPr id="13" name="Object 12">
            <a:extLst>
              <a:ext uri="{FF2B5EF4-FFF2-40B4-BE49-F238E27FC236}">
                <a16:creationId xmlns:a16="http://schemas.microsoft.com/office/drawing/2014/main" id="{B46D5448-6CB6-4894-A430-18484776F88A}"/>
              </a:ext>
            </a:extLst>
          </p:cNvPr>
          <p:cNvGraphicFramePr>
            <a:graphicFrameLocks noChangeAspect="1"/>
          </p:cNvGraphicFramePr>
          <p:nvPr>
            <p:extLst>
              <p:ext uri="{D42A27DB-BD31-4B8C-83A1-F6EECF244321}">
                <p14:modId xmlns:p14="http://schemas.microsoft.com/office/powerpoint/2010/main" val="1243718098"/>
              </p:ext>
            </p:extLst>
          </p:nvPr>
        </p:nvGraphicFramePr>
        <p:xfrm>
          <a:off x="5049423" y="4470136"/>
          <a:ext cx="1265237" cy="1249362"/>
        </p:xfrm>
        <a:graphic>
          <a:graphicData uri="http://schemas.openxmlformats.org/presentationml/2006/ole">
            <mc:AlternateContent xmlns:mc="http://schemas.openxmlformats.org/markup-compatibility/2006">
              <mc:Choice xmlns:v="urn:schemas-microsoft-com:vml" Requires="v">
                <p:oleObj name="Equation" r:id="rId11" imgW="901440" imgH="888840" progId="Equation.DSMT4">
                  <p:embed/>
                </p:oleObj>
              </mc:Choice>
              <mc:Fallback>
                <p:oleObj name="Equation" r:id="rId11" imgW="901440" imgH="888840" progId="Equation.DSMT4">
                  <p:embed/>
                  <p:pic>
                    <p:nvPicPr>
                      <p:cNvPr id="7" name="Object 6">
                        <a:extLst>
                          <a:ext uri="{FF2B5EF4-FFF2-40B4-BE49-F238E27FC236}">
                            <a16:creationId xmlns:a16="http://schemas.microsoft.com/office/drawing/2014/main" id="{2678FF51-7551-4F46-931C-FFC852B75EF7}"/>
                          </a:ext>
                        </a:extLst>
                      </p:cNvPr>
                      <p:cNvPicPr>
                        <a:picLocks noChangeAspect="1" noChangeArrowheads="1"/>
                      </p:cNvPicPr>
                      <p:nvPr/>
                    </p:nvPicPr>
                    <p:blipFill>
                      <a:blip r:embed="rId12"/>
                      <a:srcRect/>
                      <a:stretch>
                        <a:fillRect/>
                      </a:stretch>
                    </p:blipFill>
                    <p:spPr bwMode="auto">
                      <a:xfrm>
                        <a:off x="5049423" y="4470136"/>
                        <a:ext cx="1265237" cy="1249362"/>
                      </a:xfrm>
                      <a:prstGeom prst="rect">
                        <a:avLst/>
                      </a:prstGeom>
                      <a:solidFill>
                        <a:srgbClr val="CCFFCC"/>
                      </a:solidFill>
                    </p:spPr>
                  </p:pic>
                </p:oleObj>
              </mc:Fallback>
            </mc:AlternateContent>
          </a:graphicData>
        </a:graphic>
      </p:graphicFrame>
      <p:sp>
        <p:nvSpPr>
          <p:cNvPr id="14" name="TextBox 13">
            <a:extLst>
              <a:ext uri="{FF2B5EF4-FFF2-40B4-BE49-F238E27FC236}">
                <a16:creationId xmlns:a16="http://schemas.microsoft.com/office/drawing/2014/main" id="{171966D6-6D92-4AF2-8257-94D97C571D64}"/>
              </a:ext>
            </a:extLst>
          </p:cNvPr>
          <p:cNvSpPr txBox="1"/>
          <p:nvPr/>
        </p:nvSpPr>
        <p:spPr>
          <a:xfrm>
            <a:off x="6858000" y="4470136"/>
            <a:ext cx="4744720" cy="1077218"/>
          </a:xfrm>
          <a:prstGeom prst="rect">
            <a:avLst/>
          </a:prstGeom>
          <a:noFill/>
          <a:ln>
            <a:solidFill>
              <a:srgbClr val="0070C0"/>
            </a:solidFill>
          </a:ln>
        </p:spPr>
        <p:txBody>
          <a:bodyPr wrap="square" rtlCol="0">
            <a:spAutoFit/>
          </a:bodyPr>
          <a:lstStyle/>
          <a:p>
            <a:r>
              <a:rPr lang="en-US" sz="1600" dirty="0"/>
              <a:t>Note the following, if you please ….</a:t>
            </a:r>
          </a:p>
          <a:p>
            <a:pPr marL="285750" indent="-285750">
              <a:buFont typeface="Arial" panose="020B0604020202020204" pitchFamily="34" charset="0"/>
              <a:buChar char="•"/>
            </a:pPr>
            <a:r>
              <a:rPr lang="en-US" sz="1600" dirty="0">
                <a:sym typeface="Wingdings" panose="05000000000000000000" pitchFamily="2" charset="2"/>
              </a:rPr>
              <a:t>n</a:t>
            </a:r>
            <a:r>
              <a:rPr lang="en-US" sz="1600" baseline="-25000" dirty="0">
                <a:sym typeface="Wingdings" panose="05000000000000000000" pitchFamily="2" charset="2"/>
              </a:rPr>
              <a:t>1</a:t>
            </a:r>
            <a:r>
              <a:rPr lang="en-US" sz="1600" dirty="0">
                <a:sym typeface="Wingdings" panose="05000000000000000000" pitchFamily="2" charset="2"/>
              </a:rPr>
              <a:t> &lt; n</a:t>
            </a:r>
            <a:r>
              <a:rPr lang="en-US" sz="1600" baseline="-25000" dirty="0">
                <a:sym typeface="Wingdings" panose="05000000000000000000" pitchFamily="2" charset="2"/>
              </a:rPr>
              <a:t>2</a:t>
            </a:r>
            <a:r>
              <a:rPr lang="en-US" sz="1600" dirty="0">
                <a:sym typeface="Wingdings" panose="05000000000000000000" pitchFamily="2" charset="2"/>
              </a:rPr>
              <a:t>  </a:t>
            </a:r>
            <a:r>
              <a:rPr lang="en-US" sz="1600" dirty="0" err="1">
                <a:sym typeface="Wingdings" panose="05000000000000000000" pitchFamily="2" charset="2"/>
              </a:rPr>
              <a:t>A</a:t>
            </a:r>
            <a:r>
              <a:rPr lang="en-US" sz="1600" baseline="-25000" dirty="0" err="1">
                <a:sym typeface="Wingdings" panose="05000000000000000000" pitchFamily="2" charset="2"/>
              </a:rPr>
              <a:t>r</a:t>
            </a:r>
            <a:r>
              <a:rPr lang="en-US" sz="1600" dirty="0">
                <a:sym typeface="Wingdings" panose="05000000000000000000" pitchFamily="2" charset="2"/>
              </a:rPr>
              <a:t> is negative (wave upside down)</a:t>
            </a:r>
          </a:p>
          <a:p>
            <a:pPr marL="285750" indent="-285750">
              <a:buFont typeface="Arial" panose="020B0604020202020204" pitchFamily="34" charset="0"/>
              <a:buChar char="•"/>
            </a:pPr>
            <a:r>
              <a:rPr lang="en-US" sz="1600" dirty="0"/>
              <a:t>n</a:t>
            </a:r>
            <a:r>
              <a:rPr lang="en-US" sz="1600" baseline="-25000" dirty="0"/>
              <a:t>1</a:t>
            </a:r>
            <a:r>
              <a:rPr lang="en-US" sz="1600" dirty="0"/>
              <a:t> = n</a:t>
            </a:r>
            <a:r>
              <a:rPr lang="en-US" sz="1600" baseline="-25000" dirty="0"/>
              <a:t>2 </a:t>
            </a:r>
            <a:r>
              <a:rPr lang="en-US" sz="1600" dirty="0"/>
              <a:t> </a:t>
            </a:r>
            <a:r>
              <a:rPr lang="en-US" sz="1600" dirty="0">
                <a:sym typeface="Wingdings" panose="05000000000000000000" pitchFamily="2" charset="2"/>
              </a:rPr>
              <a:t> </a:t>
            </a:r>
            <a:r>
              <a:rPr lang="en-US" sz="1600" dirty="0" err="1">
                <a:sym typeface="Wingdings" panose="05000000000000000000" pitchFamily="2" charset="2"/>
              </a:rPr>
              <a:t>A</a:t>
            </a:r>
            <a:r>
              <a:rPr lang="en-US" sz="1600" baseline="-25000" dirty="0" err="1">
                <a:sym typeface="Wingdings" panose="05000000000000000000" pitchFamily="2" charset="2"/>
              </a:rPr>
              <a:t>r</a:t>
            </a:r>
            <a:r>
              <a:rPr lang="en-US" sz="1600" dirty="0">
                <a:sym typeface="Wingdings" panose="05000000000000000000" pitchFamily="2" charset="2"/>
              </a:rPr>
              <a:t> = 0 (no reflection)</a:t>
            </a:r>
          </a:p>
          <a:p>
            <a:pPr marL="285750" indent="-285750">
              <a:buFont typeface="Arial" panose="020B0604020202020204" pitchFamily="34" charset="0"/>
              <a:buChar char="•"/>
            </a:pPr>
            <a:r>
              <a:rPr lang="en-US" sz="1600" dirty="0">
                <a:sym typeface="Wingdings" panose="05000000000000000000" pitchFamily="2" charset="2"/>
              </a:rPr>
              <a:t>n</a:t>
            </a:r>
            <a:r>
              <a:rPr lang="en-US" sz="1600" baseline="-25000" dirty="0">
                <a:sym typeface="Wingdings" panose="05000000000000000000" pitchFamily="2" charset="2"/>
              </a:rPr>
              <a:t>1</a:t>
            </a:r>
            <a:r>
              <a:rPr lang="en-US" sz="1600" dirty="0">
                <a:sym typeface="Wingdings" panose="05000000000000000000" pitchFamily="2" charset="2"/>
              </a:rPr>
              <a:t> &gt; n</a:t>
            </a:r>
            <a:r>
              <a:rPr lang="en-US" sz="1600" baseline="-25000" dirty="0">
                <a:sym typeface="Wingdings" panose="05000000000000000000" pitchFamily="2" charset="2"/>
              </a:rPr>
              <a:t>2</a:t>
            </a:r>
            <a:r>
              <a:rPr lang="en-US" sz="1600" dirty="0">
                <a:sym typeface="Wingdings" panose="05000000000000000000" pitchFamily="2" charset="2"/>
              </a:rPr>
              <a:t>  </a:t>
            </a:r>
            <a:r>
              <a:rPr lang="en-US" sz="1600" dirty="0" err="1">
                <a:sym typeface="Wingdings" panose="05000000000000000000" pitchFamily="2" charset="2"/>
              </a:rPr>
              <a:t>A</a:t>
            </a:r>
            <a:r>
              <a:rPr lang="en-US" sz="1600" baseline="-25000" dirty="0" err="1">
                <a:sym typeface="Wingdings" panose="05000000000000000000" pitchFamily="2" charset="2"/>
              </a:rPr>
              <a:t>r</a:t>
            </a:r>
            <a:r>
              <a:rPr lang="en-US" sz="1600" dirty="0">
                <a:sym typeface="Wingdings" panose="05000000000000000000" pitchFamily="2" charset="2"/>
              </a:rPr>
              <a:t> is positive (wave right side up)</a:t>
            </a:r>
          </a:p>
        </p:txBody>
      </p:sp>
      <p:graphicFrame>
        <p:nvGraphicFramePr>
          <p:cNvPr id="15" name="Object 14">
            <a:extLst>
              <a:ext uri="{FF2B5EF4-FFF2-40B4-BE49-F238E27FC236}">
                <a16:creationId xmlns:a16="http://schemas.microsoft.com/office/drawing/2014/main" id="{E9EE57AA-B76B-44FE-BE24-28C039C77B8C}"/>
              </a:ext>
            </a:extLst>
          </p:cNvPr>
          <p:cNvGraphicFramePr>
            <a:graphicFrameLocks noChangeAspect="1"/>
          </p:cNvGraphicFramePr>
          <p:nvPr>
            <p:extLst>
              <p:ext uri="{D42A27DB-BD31-4B8C-83A1-F6EECF244321}">
                <p14:modId xmlns:p14="http://schemas.microsoft.com/office/powerpoint/2010/main" val="1966709447"/>
              </p:ext>
            </p:extLst>
          </p:nvPr>
        </p:nvGraphicFramePr>
        <p:xfrm>
          <a:off x="343673" y="1148474"/>
          <a:ext cx="4405699" cy="3412228"/>
        </p:xfrm>
        <a:graphic>
          <a:graphicData uri="http://schemas.openxmlformats.org/presentationml/2006/ole">
            <mc:AlternateContent xmlns:mc="http://schemas.openxmlformats.org/markup-compatibility/2006">
              <mc:Choice xmlns:v="urn:schemas-microsoft-com:vml" Requires="v">
                <p:oleObj name="Bitmap Image" r:id="rId13" imgW="7749720" imgH="6309360" progId="Paint.Picture">
                  <p:embed/>
                </p:oleObj>
              </mc:Choice>
              <mc:Fallback>
                <p:oleObj name="Bitmap Image" r:id="rId13" imgW="7749720" imgH="6309360" progId="Paint.Picture">
                  <p:embed/>
                  <p:pic>
                    <p:nvPicPr>
                      <p:cNvPr id="3" name="Object 2">
                        <a:extLst>
                          <a:ext uri="{FF2B5EF4-FFF2-40B4-BE49-F238E27FC236}">
                            <a16:creationId xmlns:a16="http://schemas.microsoft.com/office/drawing/2014/main" id="{3924F3C0-ED78-4416-82DC-F11078758FB0}"/>
                          </a:ext>
                        </a:extLst>
                      </p:cNvPr>
                      <p:cNvPicPr>
                        <a:picLocks noChangeAspect="1" noChangeArrowheads="1"/>
                      </p:cNvPicPr>
                      <p:nvPr/>
                    </p:nvPicPr>
                    <p:blipFill>
                      <a:blip r:embed="rId14"/>
                      <a:srcRect l="9329" t="-262" r="18515" b="31378"/>
                      <a:stretch>
                        <a:fillRect/>
                      </a:stretch>
                    </p:blipFill>
                    <p:spPr bwMode="auto">
                      <a:xfrm>
                        <a:off x="343673" y="1148474"/>
                        <a:ext cx="4405699" cy="3412228"/>
                      </a:xfrm>
                      <a:prstGeom prst="rect">
                        <a:avLst/>
                      </a:prstGeom>
                      <a:noFill/>
                    </p:spPr>
                  </p:pic>
                </p:oleObj>
              </mc:Fallback>
            </mc:AlternateContent>
          </a:graphicData>
        </a:graphic>
      </p:graphicFrame>
    </p:spTree>
    <p:extLst>
      <p:ext uri="{BB962C8B-B14F-4D97-AF65-F5344CB8AC3E}">
        <p14:creationId xmlns:p14="http://schemas.microsoft.com/office/powerpoint/2010/main" val="1300201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1875</TotalTime>
  <Words>2282</Words>
  <Application>Microsoft Office PowerPoint</Application>
  <PresentationFormat>Widescreen</PresentationFormat>
  <Paragraphs>177</Paragraphs>
  <Slides>23</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3</vt:i4>
      </vt:variant>
      <vt:variant>
        <vt:lpstr>Slide Titles</vt:lpstr>
      </vt:variant>
      <vt:variant>
        <vt:i4>23</vt:i4>
      </vt:variant>
    </vt:vector>
  </HeadingPairs>
  <TitlesOfParts>
    <vt:vector size="31" baseType="lpstr">
      <vt:lpstr>Arial</vt:lpstr>
      <vt:lpstr>Calibri</vt:lpstr>
      <vt:lpstr>Calibri Light</vt:lpstr>
      <vt:lpstr>Wingdings</vt:lpstr>
      <vt:lpstr>Office Theme</vt:lpstr>
      <vt:lpstr>Bitmap Image</vt:lpstr>
      <vt:lpstr>Equation</vt:lpstr>
      <vt:lpstr>MathType 7.0 Equation</vt:lpstr>
      <vt:lpstr>PowerPoint Presentation</vt:lpstr>
      <vt:lpstr>PowerPoint Presentation</vt:lpstr>
      <vt:lpstr>PowerPoint Presentation</vt:lpstr>
      <vt:lpstr>C. Wave transmission and reflection (1D)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Douglas</dc:creator>
  <cp:lastModifiedBy>Andrew Douglas</cp:lastModifiedBy>
  <cp:revision>141</cp:revision>
  <dcterms:created xsi:type="dcterms:W3CDTF">2018-04-16T22:19:28Z</dcterms:created>
  <dcterms:modified xsi:type="dcterms:W3CDTF">2026-01-11T23:39:41Z</dcterms:modified>
</cp:coreProperties>
</file>